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7" r:id="rId6"/>
    <p:sldId id="262" r:id="rId7"/>
    <p:sldId id="261" r:id="rId8"/>
    <p:sldId id="263" r:id="rId9"/>
    <p:sldId id="264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714DB-5F9A-4367-ACC5-518C1814682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72B8-E87D-4846-801C-6935D271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72B8-E87D-4846-801C-6935D271F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72B8-E87D-4846-801C-6935D271F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89576C-2F9A-4AA5-A900-0693DF4D957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3E5B18-F06E-418C-BA17-5D773A1E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0EDF66-E541-28D3-85F2-D6EA955C612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9919" y="5294312"/>
            <a:ext cx="11122090" cy="156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Did  you Know?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Green vegetables no longer have the same nutritional value as they did </a:t>
            </a:r>
            <a:r>
              <a:rPr lang="en-US" sz="2400" i="1" dirty="0" smtClean="0">
                <a:solidFill>
                  <a:srgbClr val="FF0000"/>
                </a:solidFill>
              </a:rPr>
              <a:t>20 </a:t>
            </a:r>
            <a:r>
              <a:rPr lang="en-US" sz="2400" i="1" dirty="0">
                <a:solidFill>
                  <a:srgbClr val="FF0000"/>
                </a:solidFill>
              </a:rPr>
              <a:t>years ago?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1E430A-B6B0-EEB9-4493-07EBDB3E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0" y="108401"/>
            <a:ext cx="11122090" cy="4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0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D1D8F-B082-B562-CFEA-7B08991C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838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increase labile carbon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BA677-A869-CDE8-431B-61CDF416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68963"/>
            <a:ext cx="10229522" cy="490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Apply compost, crop residues, manure</a:t>
            </a:r>
            <a:r>
              <a:rPr lang="en-US" dirty="0"/>
              <a:t>.</a:t>
            </a:r>
          </a:p>
          <a:p>
            <a:r>
              <a:rPr lang="en-US" dirty="0"/>
              <a:t>These are direct sources of carbon.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Use organic fertilizers </a:t>
            </a:r>
            <a:r>
              <a:rPr lang="en-US" dirty="0"/>
              <a:t> </a:t>
            </a:r>
          </a:p>
          <a:p>
            <a:r>
              <a:rPr lang="en-US" dirty="0"/>
              <a:t>Organic inputs like </a:t>
            </a:r>
            <a:r>
              <a:rPr lang="en-US" dirty="0" err="1"/>
              <a:t>GrowFast</a:t>
            </a:r>
            <a:r>
              <a:rPr lang="en-US" dirty="0"/>
              <a:t> Fertilizers stimulate microbial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Crop Rotation </a:t>
            </a:r>
          </a:p>
          <a:p>
            <a:r>
              <a:rPr lang="en-US" dirty="0"/>
              <a:t>Different crops release different root exudates.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Cover cropping </a:t>
            </a:r>
            <a:r>
              <a:rPr lang="en-US" dirty="0"/>
              <a:t>–</a:t>
            </a:r>
          </a:p>
          <a:p>
            <a:r>
              <a:rPr lang="en-US" dirty="0"/>
              <a:t>Keeps soil covers and adds continuous organic material.</a:t>
            </a:r>
          </a:p>
        </p:txBody>
      </p:sp>
    </p:spTree>
    <p:extLst>
      <p:ext uri="{BB962C8B-B14F-4D97-AF65-F5344CB8AC3E}">
        <p14:creationId xmlns:p14="http://schemas.microsoft.com/office/powerpoint/2010/main" val="42253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E3914-F61D-AF29-87CB-F08B8130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GrowFast</a:t>
            </a:r>
            <a:r>
              <a:rPr lang="en-US" dirty="0"/>
              <a:t> </a:t>
            </a:r>
            <a:r>
              <a:rPr lang="en-US"/>
              <a:t>Concentrate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084D92-CB33-02E3-904A-2BEA36E2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46C52B-7A23-1B88-C357-30C3D9F1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9"/>
            <a:ext cx="12192000" cy="67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E3914-F61D-AF29-87CB-F08B8130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238447"/>
            <a:ext cx="10058400" cy="1609344"/>
          </a:xfrm>
        </p:spPr>
        <p:txBody>
          <a:bodyPr/>
          <a:lstStyle/>
          <a:p>
            <a:r>
              <a:rPr lang="en-US" dirty="0" smtClean="0"/>
              <a:t>OUR OTHER PRODUCTS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084D92-CB33-02E3-904A-2BEA36E2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3" y="1546977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AMIMAL IMMUNE BOOSTERS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Livestock Immune Booster</a:t>
            </a:r>
            <a:br>
              <a:rPr lang="en-US" dirty="0" smtClean="0"/>
            </a:br>
            <a:r>
              <a:rPr lang="en-US" dirty="0" smtClean="0"/>
              <a:t>Poultry </a:t>
            </a:r>
            <a:r>
              <a:rPr lang="en-US" dirty="0"/>
              <a:t>Immune </a:t>
            </a:r>
            <a:r>
              <a:rPr lang="en-US" dirty="0" smtClean="0"/>
              <a:t>Booster</a:t>
            </a:r>
            <a:br>
              <a:rPr lang="en-US" dirty="0" smtClean="0"/>
            </a:br>
            <a:r>
              <a:rPr lang="en-US" dirty="0" smtClean="0"/>
              <a:t>Pet Immune Booster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8000"/>
                </a:solidFill>
              </a:rPr>
              <a:t>100% Organic</a:t>
            </a:r>
            <a:endParaRPr lang="en-US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23305" r="15883" b="9913"/>
          <a:stretch/>
        </p:blipFill>
        <p:spPr>
          <a:xfrm>
            <a:off x="5251938" y="1331266"/>
            <a:ext cx="6049109" cy="51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520C9-C628-C411-916E-4EFAEBB3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FARMERS ARE FACING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C37154-BB7C-C25D-EF7E-2012A655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Across Botswana, farmers are facing serious challenges:</a:t>
            </a:r>
          </a:p>
          <a:p>
            <a:endParaRPr lang="en-US" dirty="0"/>
          </a:p>
          <a:p>
            <a:r>
              <a:rPr lang="en-US" dirty="0"/>
              <a:t>Struggling to make ends meet</a:t>
            </a:r>
          </a:p>
          <a:p>
            <a:r>
              <a:rPr lang="en-US" dirty="0"/>
              <a:t>Declining yields</a:t>
            </a:r>
          </a:p>
          <a:p>
            <a:r>
              <a:rPr lang="en-US" dirty="0"/>
              <a:t>Climate unpredictability</a:t>
            </a:r>
          </a:p>
          <a:p>
            <a:r>
              <a:rPr lang="en-US" dirty="0"/>
              <a:t>Low commodity prices, making it difficult to compete.</a:t>
            </a:r>
          </a:p>
          <a:p>
            <a:r>
              <a:rPr lang="en-US" b="1" dirty="0"/>
              <a:t>Soil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6403C-B2B8-1CC6-F2A7-9B6F0D9D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62" y="0"/>
            <a:ext cx="10058400" cy="1609344"/>
          </a:xfrm>
        </p:spPr>
        <p:txBody>
          <a:bodyPr/>
          <a:lstStyle/>
          <a:p>
            <a:r>
              <a:rPr lang="en-US" dirty="0"/>
              <a:t>CAUSEs OF soil degradation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67BC7-3780-BFC2-8CD2-F0CCF0CA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68" y="1539551"/>
            <a:ext cx="10058400" cy="41205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major problem is how we farm.</a:t>
            </a:r>
          </a:p>
          <a:p>
            <a:r>
              <a:rPr lang="en-US" dirty="0"/>
              <a:t>Growing the same crop repeatedly </a:t>
            </a:r>
            <a:r>
              <a:rPr lang="en-US" dirty="0" smtClean="0"/>
              <a:t>. </a:t>
            </a:r>
            <a:endParaRPr lang="en-US" b="1" i="1" dirty="0" smtClean="0"/>
          </a:p>
          <a:p>
            <a:r>
              <a:rPr lang="en-US" b="1" i="1" dirty="0" smtClean="0"/>
              <a:t>“</a:t>
            </a:r>
            <a:r>
              <a:rPr lang="en-US" b="1" i="1" dirty="0" err="1" smtClean="0"/>
              <a:t>Monocropping</a:t>
            </a:r>
            <a:r>
              <a:rPr lang="en-US" dirty="0"/>
              <a:t>” removes the same nutrients from the soil.</a:t>
            </a:r>
          </a:p>
          <a:p>
            <a:r>
              <a:rPr lang="en-US" dirty="0"/>
              <a:t>The heavy use of chemical fertilizers, fungicides, and insecticides damages </a:t>
            </a:r>
            <a:r>
              <a:rPr lang="en-US" b="1" dirty="0"/>
              <a:t>soil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 time, the </a:t>
            </a:r>
            <a:r>
              <a:rPr lang="en-US" i="1" dirty="0"/>
              <a:t>soil becomes weak </a:t>
            </a:r>
            <a:r>
              <a:rPr lang="en-US" dirty="0"/>
              <a:t>and so do the crops</a:t>
            </a:r>
          </a:p>
        </p:txBody>
      </p:sp>
    </p:spTree>
    <p:extLst>
      <p:ext uri="{BB962C8B-B14F-4D97-AF65-F5344CB8AC3E}">
        <p14:creationId xmlns:p14="http://schemas.microsoft.com/office/powerpoint/2010/main" val="339230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87EDDA8-C9F4-6ADF-0A5C-AED0A1AE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580" y="0"/>
            <a:ext cx="12653743" cy="71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D4186-9DD2-6FBF-DE81-B07025EB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44160"/>
            <a:ext cx="10515600" cy="987814"/>
          </a:xfrm>
        </p:spPr>
        <p:txBody>
          <a:bodyPr/>
          <a:lstStyle/>
          <a:p>
            <a:r>
              <a:rPr lang="en-US" dirty="0" err="1"/>
              <a:t>GrowFast</a:t>
            </a:r>
            <a:r>
              <a:rPr lang="en-US" dirty="0"/>
              <a:t>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8F2F3-1B14-B243-1D7B-FF6850E8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45" y="938668"/>
            <a:ext cx="11888755" cy="603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GrowFast</a:t>
            </a:r>
            <a:r>
              <a:rPr lang="en-US" b="1" dirty="0"/>
              <a:t> Liquid Fertilizer </a:t>
            </a:r>
          </a:p>
          <a:p>
            <a:r>
              <a:rPr lang="en-US" dirty="0"/>
              <a:t> </a:t>
            </a:r>
            <a:r>
              <a:rPr lang="en-US" dirty="0" err="1"/>
              <a:t>Biostimulant</a:t>
            </a:r>
            <a:r>
              <a:rPr lang="en-US" dirty="0"/>
              <a:t> </a:t>
            </a:r>
          </a:p>
          <a:p>
            <a:r>
              <a:rPr lang="en-US" dirty="0"/>
              <a:t>Improves soil condition </a:t>
            </a:r>
          </a:p>
          <a:p>
            <a:r>
              <a:rPr lang="en-US" dirty="0"/>
              <a:t>Contains </a:t>
            </a:r>
            <a:r>
              <a:rPr lang="en-US" dirty="0" smtClean="0"/>
              <a:t>Nitrogen </a:t>
            </a:r>
            <a:r>
              <a:rPr lang="en-US" dirty="0"/>
              <a:t>fixing </a:t>
            </a:r>
            <a:r>
              <a:rPr lang="en-US" dirty="0" smtClean="0"/>
              <a:t>bacteria (</a:t>
            </a:r>
            <a:r>
              <a:rPr lang="en-US" dirty="0" err="1" smtClean="0"/>
              <a:t>Azotobacter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PSB </a:t>
            </a:r>
            <a:r>
              <a:rPr lang="en-US" dirty="0" smtClean="0"/>
              <a:t>: Phosphate-solubilizing bacteria (bacillus)</a:t>
            </a:r>
            <a:endParaRPr lang="en-US" dirty="0"/>
          </a:p>
          <a:p>
            <a:r>
              <a:rPr lang="en-US" dirty="0" smtClean="0"/>
              <a:t>Pseudomonas (disease control +growth)                                          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GrowFast</a:t>
            </a:r>
            <a:r>
              <a:rPr lang="en-US" b="1" dirty="0"/>
              <a:t> Yield Enhancer</a:t>
            </a:r>
          </a:p>
          <a:p>
            <a:r>
              <a:rPr lang="en-US" dirty="0"/>
              <a:t>Contains Macro and micro elements </a:t>
            </a:r>
          </a:p>
          <a:p>
            <a:r>
              <a:rPr lang="en-US" dirty="0"/>
              <a:t>Promotes fruiting and flowering                                                </a:t>
            </a:r>
          </a:p>
          <a:p>
            <a:r>
              <a:rPr lang="en-US" dirty="0"/>
              <a:t>Enhances size, taste and flavor of fruits and vegetables </a:t>
            </a:r>
            <a:endParaRPr lang="en-US" b="1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5F3A48-5478-08D1-D213-2F2F2A035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48" y="2950160"/>
            <a:ext cx="2674386" cy="2674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2E61D5-B789-AB7F-DA3D-BC055834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91" y="625153"/>
            <a:ext cx="2587300" cy="25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87929-3E12-AB33-F898-2DAC2DE6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INTEGRATED Pest </a:t>
            </a:r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E6297-051C-D034-039E-D0929586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70" y="1352941"/>
            <a:ext cx="6784910" cy="5010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Bio Pesticide</a:t>
            </a:r>
          </a:p>
          <a:p>
            <a:r>
              <a:rPr lang="en-US" dirty="0"/>
              <a:t>Contain natural microorganisms or plant extracts that kill </a:t>
            </a:r>
            <a:r>
              <a:rPr lang="en-US" dirty="0" smtClean="0"/>
              <a:t>various </a:t>
            </a:r>
            <a:r>
              <a:rPr lang="en-US" dirty="0"/>
              <a:t>pests and diseases.</a:t>
            </a:r>
          </a:p>
          <a:p>
            <a:r>
              <a:rPr lang="en-US" dirty="0"/>
              <a:t>100% biodegradable </a:t>
            </a:r>
          </a:p>
          <a:p>
            <a:r>
              <a:rPr lang="en-US" dirty="0"/>
              <a:t>Bee friendly </a:t>
            </a:r>
          </a:p>
          <a:p>
            <a:r>
              <a:rPr lang="en-US" dirty="0" smtClean="0"/>
              <a:t>Zero withdrawal </a:t>
            </a:r>
            <a:r>
              <a:rPr lang="en-US" dirty="0"/>
              <a:t>period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Pesticide oil</a:t>
            </a:r>
          </a:p>
          <a:p>
            <a:r>
              <a:rPr lang="en-US" dirty="0" err="1" smtClean="0"/>
              <a:t>Neem</a:t>
            </a:r>
            <a:r>
              <a:rPr lang="en-US" dirty="0" smtClean="0"/>
              <a:t> based formulation that </a:t>
            </a:r>
            <a:r>
              <a:rPr lang="en-US" dirty="0"/>
              <a:t>prevent and control </a:t>
            </a:r>
            <a:r>
              <a:rPr lang="en-US" dirty="0" smtClean="0"/>
              <a:t>soft bodied sucking and chewing pests. </a:t>
            </a:r>
          </a:p>
          <a:p>
            <a:endParaRPr lang="en-US" dirty="0"/>
          </a:p>
          <a:p>
            <a:r>
              <a:rPr lang="en-US" i="1" dirty="0" smtClean="0"/>
              <a:t>Tip: Combine them both together to break  pest resistance!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925C40-1BED-76D8-65A0-C63A32EBD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18" y="1021879"/>
            <a:ext cx="4755709" cy="4814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099AFC-5667-FF30-3152-AEBD489E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1950">
            <a:off x="7937249" y="1328106"/>
            <a:ext cx="1225402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C74FF7-B06C-8745-F79F-317994DE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441" y="1118267"/>
            <a:ext cx="1739754" cy="8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831C7-AB7E-CA5F-8645-63451C97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15" y="-112528"/>
            <a:ext cx="10058400" cy="1609344"/>
          </a:xfrm>
        </p:spPr>
        <p:txBody>
          <a:bodyPr/>
          <a:lstStyle/>
          <a:p>
            <a:r>
              <a:rPr lang="en-US" dirty="0"/>
              <a:t>Importance of </a:t>
            </a:r>
            <a:r>
              <a:rPr lang="en-US" dirty="0" err="1"/>
              <a:t>Growfast</a:t>
            </a:r>
            <a:r>
              <a:rPr lang="en-US" dirty="0"/>
              <a:t>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07D3-8246-1F07-4082-5F4162E6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81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100% </a:t>
            </a:r>
            <a:r>
              <a:rPr lang="en-US" dirty="0" smtClean="0"/>
              <a:t>organic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 harmful residues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Improves long-term </a:t>
            </a:r>
            <a:r>
              <a:rPr lang="en-US" dirty="0" smtClean="0"/>
              <a:t>productivity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Contains various enzymes and organic </a:t>
            </a:r>
            <a:r>
              <a:rPr lang="en-US" dirty="0" smtClean="0"/>
              <a:t>acids which improve soil fertility.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2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05871-B72A-943C-091B-7AF2D5DB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3" y="0"/>
            <a:ext cx="10058400" cy="1609344"/>
          </a:xfrm>
        </p:spPr>
        <p:txBody>
          <a:bodyPr/>
          <a:lstStyle/>
          <a:p>
            <a:r>
              <a:rPr lang="en-US" dirty="0"/>
              <a:t>REGENERATIVE 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9AD64E-20F8-BDE0-9D08-24B618EA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96" y="1287624"/>
            <a:ext cx="10058400" cy="4758613"/>
          </a:xfrm>
        </p:spPr>
        <p:txBody>
          <a:bodyPr/>
          <a:lstStyle/>
          <a:p>
            <a:r>
              <a:rPr lang="en-US" dirty="0"/>
              <a:t>Regenerative farming is an approach in agriculture that focuses on restoring and improving the soil health while still producing crops and making profit.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includes: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Growing multiple crops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Practicing crop rotation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Reducing chemical use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goal is to bring life back into the </a:t>
            </a:r>
            <a:r>
              <a:rPr lang="en-US" b="1" i="1" dirty="0"/>
              <a:t>soil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30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7B823-9F3D-ABF0-A639-18DC18A6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84535"/>
            <a:ext cx="10058400" cy="1208874"/>
          </a:xfrm>
        </p:spPr>
        <p:txBody>
          <a:bodyPr/>
          <a:lstStyle/>
          <a:p>
            <a:r>
              <a:rPr lang="en-US" dirty="0"/>
              <a:t>ROLE OF LABILE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EC65A-C5FC-7F67-14C5-AAC4A2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24339"/>
            <a:ext cx="10058400" cy="514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key concept in regenerative farming is </a:t>
            </a:r>
            <a:r>
              <a:rPr lang="en-US" b="1" i="1" dirty="0"/>
              <a:t>labile carbon.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Labile carbon </a:t>
            </a:r>
            <a:r>
              <a:rPr lang="en-US" dirty="0"/>
              <a:t>is the active easily available form of carbon in the soil—it feeds microorganisms within the soil.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microorganisms: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Boosts microbial activity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Break down nutrients and make them available to the soil.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Improves soil structure and water retention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i="1" dirty="0"/>
              <a:t>soil life </a:t>
            </a:r>
            <a:r>
              <a:rPr lang="en-US" dirty="0"/>
              <a:t>is active, plant growth improves naturally.</a:t>
            </a:r>
          </a:p>
        </p:txBody>
      </p:sp>
    </p:spTree>
    <p:extLst>
      <p:ext uri="{BB962C8B-B14F-4D97-AF65-F5344CB8AC3E}">
        <p14:creationId xmlns:p14="http://schemas.microsoft.com/office/powerpoint/2010/main" val="88034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225</TotalTime>
  <Words>423</Words>
  <Application>Microsoft Office PowerPoint</Application>
  <PresentationFormat>Custom</PresentationFormat>
  <Paragraphs>83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Wood Type</vt:lpstr>
      <vt:lpstr>PowerPoint Presentation</vt:lpstr>
      <vt:lpstr>ISSUES FARMERS ARE FACING</vt:lpstr>
      <vt:lpstr>CAUSEs OF soil degradation</vt:lpstr>
      <vt:lpstr>PowerPoint Presentation</vt:lpstr>
      <vt:lpstr>GrowFast Products </vt:lpstr>
      <vt:lpstr>INTEGRATED Pest Management </vt:lpstr>
      <vt:lpstr>Importance of Growfast Products </vt:lpstr>
      <vt:lpstr>REGENERATIVE FARMING</vt:lpstr>
      <vt:lpstr>ROLE OF LABILE CARBON</vt:lpstr>
      <vt:lpstr>How to increase labile carbon in soil</vt:lpstr>
      <vt:lpstr>GrowFast Concentrate Picture </vt:lpstr>
      <vt:lpstr>OUR OTHER PRODUCTS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Nametso Makhura</dc:creator>
  <cp:lastModifiedBy>GrowFast</cp:lastModifiedBy>
  <cp:revision>8</cp:revision>
  <dcterms:created xsi:type="dcterms:W3CDTF">2026-04-16T04:08:26Z</dcterms:created>
  <dcterms:modified xsi:type="dcterms:W3CDTF">2026-04-17T07:16:27Z</dcterms:modified>
</cp:coreProperties>
</file>