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2"/>
    <p:sldId id="281" r:id="rId3"/>
    <p:sldId id="283" r:id="rId4"/>
    <p:sldId id="285" r:id="rId5"/>
    <p:sldId id="287" r:id="rId6"/>
    <p:sldId id="289" r:id="rId7"/>
    <p:sldId id="291" r:id="rId8"/>
    <p:sldId id="293" r:id="rId9"/>
    <p:sldId id="295" r:id="rId10"/>
    <p:sldId id="297" r:id="rId11"/>
    <p:sldId id="299" r:id="rId12"/>
    <p:sldId id="274" r:id="rId13"/>
    <p:sldId id="265" r:id="rId14"/>
    <p:sldId id="266" r:id="rId15"/>
    <p:sldId id="257" r:id="rId16"/>
    <p:sldId id="268" r:id="rId17"/>
    <p:sldId id="269" r:id="rId18"/>
    <p:sldId id="258" r:id="rId19"/>
    <p:sldId id="270" r:id="rId20"/>
    <p:sldId id="259" r:id="rId21"/>
    <p:sldId id="260" r:id="rId22"/>
    <p:sldId id="261" r:id="rId23"/>
    <p:sldId id="272" r:id="rId24"/>
    <p:sldId id="262" r:id="rId25"/>
    <p:sldId id="276" r:id="rId26"/>
    <p:sldId id="301" r:id="rId27"/>
    <p:sldId id="302" r:id="rId28"/>
    <p:sldId id="303" r:id="rId29"/>
    <p:sldId id="304" r:id="rId30"/>
    <p:sldId id="305" r:id="rId31"/>
    <p:sldId id="306" r:id="rId32"/>
    <p:sldId id="307" r:id="rId33"/>
    <p:sldId id="308" r:id="rId34"/>
    <p:sldId id="309" r:id="rId35"/>
    <p:sldId id="310" r:id="rId36"/>
    <p:sldId id="31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showGuides="1">
      <p:cViewPr varScale="1">
        <p:scale>
          <a:sx n="87" d="100"/>
          <a:sy n="87" d="100"/>
        </p:scale>
        <p:origin x="480"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关系图"/>
          <p:cNvPicPr>
            <a:picLocks noChangeAspect="1"/>
          </p:cNvPicPr>
          <p:nvPr/>
        </p:nvPicPr>
        <p:blipFill>
          <a:blip r:embed="rId2"/>
          <a:srcRect r="2528" b="10909"/>
          <a:stretch>
            <a:fillRect/>
          </a:stretch>
        </p:blipFill>
        <p:spPr>
          <a:xfrm>
            <a:off x="239184" y="692150"/>
            <a:ext cx="11885083" cy="6110288"/>
          </a:xfrm>
          <a:prstGeom prst="rect">
            <a:avLst/>
          </a:prstGeom>
          <a:noFill/>
          <a:ln w="9525">
            <a:noFill/>
          </a:ln>
        </p:spPr>
      </p:pic>
      <p:sp>
        <p:nvSpPr>
          <p:cNvPr id="10" name="Rectangle 7"/>
          <p:cNvSpPr>
            <a:spLocks noChangeArrowheads="1"/>
          </p:cNvSpPr>
          <p:nvPr/>
        </p:nvSpPr>
        <p:spPr bwMode="auto">
          <a:xfrm>
            <a:off x="2117" y="549275"/>
            <a:ext cx="12192000" cy="151130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2051" name="Rectangle 3"/>
          <p:cNvSpPr>
            <a:spLocks noGrp="1" noChangeArrowheads="1"/>
          </p:cNvSpPr>
          <p:nvPr>
            <p:ph type="subTitle" idx="1"/>
          </p:nvPr>
        </p:nvSpPr>
        <p:spPr>
          <a:xfrm>
            <a:off x="2544233" y="2492375"/>
            <a:ext cx="7393517" cy="1222375"/>
          </a:xfrm>
        </p:spPr>
        <p:txBody>
          <a:bodyPr anchor="ctr"/>
          <a:lstStyle>
            <a:lvl1pPr marL="0" indent="0" algn="ctr">
              <a:buFontTx/>
              <a:buNone/>
              <a:defRPr/>
            </a:lvl1pPr>
          </a:lstStyle>
          <a:p>
            <a:pPr lvl="0"/>
            <a:r>
              <a:rPr lang="en-US" altLang="zh-CN" noProof="0" smtClean="0"/>
              <a:t>Click to edit Master subtitle style</a:t>
            </a:r>
          </a:p>
        </p:txBody>
      </p:sp>
      <p:sp>
        <p:nvSpPr>
          <p:cNvPr id="2056" name="Rectangle 8"/>
          <p:cNvSpPr>
            <a:spLocks noGrp="1" noChangeArrowheads="1"/>
          </p:cNvSpPr>
          <p:nvPr>
            <p:ph type="ctrTitle"/>
          </p:nvPr>
        </p:nvSpPr>
        <p:spPr>
          <a:xfrm>
            <a:off x="1007533" y="620713"/>
            <a:ext cx="10363200" cy="1470025"/>
          </a:xfrm>
        </p:spPr>
        <p:txBody>
          <a:bodyPr/>
          <a:lstStyle>
            <a:lvl1pPr>
              <a:defRPr sz="3600"/>
            </a:lvl1pPr>
          </a:lstStyle>
          <a:p>
            <a:pPr lvl="0"/>
            <a:r>
              <a:rPr lang="en-US" altLang="zh-CN" noProof="0" smtClean="0"/>
              <a:t>Click to edit Master title style</a:t>
            </a:r>
          </a:p>
        </p:txBody>
      </p:sp>
      <p:sp>
        <p:nvSpPr>
          <p:cNvPr id="11" name="Rectangle 4"/>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4/16/2026</a:t>
            </a:fld>
            <a:endParaRPr lang="en-US"/>
          </a:p>
        </p:txBody>
      </p:sp>
      <p:sp>
        <p:nvSpPr>
          <p:cNvPr id="12" name="Rectangle 5"/>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3" name="Rectangle 6"/>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4/16/2026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4/16/2026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4/16/2026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4/16/2026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117" y="333375"/>
            <a:ext cx="12192000" cy="100965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pic>
        <p:nvPicPr>
          <p:cNvPr id="1027" name="Picture 3" descr="关系图"/>
          <p:cNvPicPr>
            <a:picLocks noChangeAspect="1"/>
          </p:cNvPicPr>
          <p:nvPr/>
        </p:nvPicPr>
        <p:blipFill>
          <a:blip r:embed="rId13"/>
          <a:srcRect t="1094" r="8122" b="13318"/>
          <a:stretch>
            <a:fillRect/>
          </a:stretch>
        </p:blipFill>
        <p:spPr>
          <a:xfrm>
            <a:off x="7730067" y="4438650"/>
            <a:ext cx="4453467" cy="2333625"/>
          </a:xfrm>
          <a:prstGeom prst="rect">
            <a:avLst/>
          </a:prstGeom>
          <a:noFill/>
          <a:ln w="9525">
            <a:noFill/>
          </a:ln>
        </p:spPr>
      </p:pic>
      <p:sp>
        <p:nvSpPr>
          <p:cNvPr id="1028" name="Rectangle 4"/>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zh-CN" dirty="0"/>
              <a:t>Click to edit Master title style</a:t>
            </a:r>
          </a:p>
        </p:txBody>
      </p:sp>
      <p:sp>
        <p:nvSpPr>
          <p:cNvPr id="1029" name="Rectangle 5"/>
          <p:cNvSpPr>
            <a:spLocks noGrp="1"/>
          </p:cNvSpPr>
          <p:nvPr>
            <p:ph type="body" idx="1"/>
          </p:nvPr>
        </p:nvSpPr>
        <p:spPr>
          <a:xfrm>
            <a:off x="609600" y="1600200"/>
            <a:ext cx="10972800" cy="4525963"/>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30" name="Rectangle 6"/>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4/16/2026</a:t>
            </a:fld>
            <a:endParaRPr lang="en-US"/>
          </a:p>
        </p:txBody>
      </p:sp>
      <p:sp>
        <p:nvSpPr>
          <p:cNvPr id="1031" name="Rectangle 7"/>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2" name="Rectangle 8"/>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1000" fill="hold"/>
                                        <p:tgtEl>
                                          <p:spTgt spid="1028"/>
                                        </p:tgtEl>
                                        <p:attrNameLst>
                                          <p:attrName>ppt_x</p:attrName>
                                        </p:attrNameLst>
                                      </p:cBhvr>
                                      <p:tavLst>
                                        <p:tav tm="0">
                                          <p:val>
                                            <p:strVal val="#ppt_x-.2"/>
                                          </p:val>
                                        </p:tav>
                                        <p:tav tm="100000">
                                          <p:val>
                                            <p:strVal val="#ppt_x"/>
                                          </p:val>
                                        </p:tav>
                                      </p:tavLst>
                                    </p:anim>
                                    <p:anim calcmode="lin" valueType="num">
                                      <p:cBhvr>
                                        <p:cTn id="13" dur="1000" fill="hold"/>
                                        <p:tgtEl>
                                          <p:spTgt spid="102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ldLvl="0" animBg="1"/>
      <p:bldP spid="1028" grpId="0" bldLvl="0"/>
    </p:bldLst>
  </p:timing>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Department of </a:t>
            </a:r>
            <a:r>
              <a:rPr lang="en-US" dirty="0"/>
              <a:t>P</a:t>
            </a:r>
            <a:r>
              <a:rPr lang="en-US" dirty="0" smtClean="0"/>
              <a:t>lant </a:t>
            </a:r>
            <a:r>
              <a:rPr lang="en-US" dirty="0"/>
              <a:t>H</a:t>
            </a:r>
            <a:r>
              <a:rPr lang="en-US" dirty="0" smtClean="0"/>
              <a:t>ealth</a:t>
            </a:r>
            <a:endParaRPr lang="en-US" dirty="0"/>
          </a:p>
        </p:txBody>
      </p:sp>
      <p:sp>
        <p:nvSpPr>
          <p:cNvPr id="3" name="Subtitle 2"/>
          <p:cNvSpPr>
            <a:spLocks noGrp="1"/>
          </p:cNvSpPr>
          <p:nvPr>
            <p:ph type="subTitle" idx="1"/>
          </p:nvPr>
        </p:nvSpPr>
        <p:spPr>
          <a:xfrm>
            <a:off x="1603944" y="2237398"/>
            <a:ext cx="9170377" cy="2009287"/>
          </a:xfrm>
        </p:spPr>
        <p:txBody>
          <a:bodyPr/>
          <a:lstStyle/>
          <a:p>
            <a:r>
              <a:rPr lang="en-US" dirty="0" smtClean="0"/>
              <a:t>Presentation shared at </a:t>
            </a:r>
          </a:p>
          <a:p>
            <a:r>
              <a:rPr lang="en-US" dirty="0" smtClean="0"/>
              <a:t>Gola Venture Botswana Workshop</a:t>
            </a:r>
          </a:p>
          <a:p>
            <a:r>
              <a:rPr lang="en-GB" dirty="0" smtClean="0"/>
              <a:t>EDWIN L. MONAMODI</a:t>
            </a:r>
            <a:endParaRPr lang="en-US" dirty="0"/>
          </a:p>
        </p:txBody>
      </p:sp>
      <p:sp>
        <p:nvSpPr>
          <p:cNvPr id="4" name="Subtitle 2"/>
          <p:cNvSpPr txBox="1">
            <a:spLocks/>
          </p:cNvSpPr>
          <p:nvPr/>
        </p:nvSpPr>
        <p:spPr>
          <a:xfrm>
            <a:off x="1007533" y="4246685"/>
            <a:ext cx="9170377" cy="2009287"/>
          </a:xfrm>
          <a:prstGeom prst="rect">
            <a:avLst/>
          </a:prstGeom>
          <a:noFill/>
          <a:ln w="9525">
            <a:noFill/>
          </a:ln>
        </p:spPr>
        <p:txBody>
          <a:bodyPr anchor="ctr"/>
          <a:lstStyle>
            <a:lvl1pPr marL="0" indent="0" algn="ctr" rtl="0" fontAlgn="base">
              <a:spcBef>
                <a:spcPct val="20000"/>
              </a:spcBef>
              <a:spcAft>
                <a:spcPct val="0"/>
              </a:spcAft>
              <a:buFontTx/>
              <a:buNone/>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Venue:BUAN CONFERENCE FACILITY </a:t>
            </a:r>
          </a:p>
          <a:p>
            <a:r>
              <a:rPr lang="en-US" dirty="0" smtClean="0"/>
              <a:t>April 16, 2026</a:t>
            </a:r>
            <a:endParaRPr lang="en-US" dirty="0"/>
          </a:p>
        </p:txBody>
      </p:sp>
    </p:spTree>
    <p:extLst>
      <p:ext uri="{BB962C8B-B14F-4D97-AF65-F5344CB8AC3E}">
        <p14:creationId xmlns:p14="http://schemas.microsoft.com/office/powerpoint/2010/main" val="3442829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MANDATE OF DPH</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b="1" dirty="0" smtClean="0"/>
              <a:t>Established by Plant Protection Act cap 35;02. An Act to prevent the introduction, spread and establishment of plant pests, to facilitate trade in plants, to enable Botswana to comply with its international obligations.</a:t>
            </a:r>
          </a:p>
          <a:p>
            <a:pPr algn="just"/>
            <a:r>
              <a:rPr lang="en-US" b="1" dirty="0" smtClean="0"/>
              <a:t>Control movement of Plant and Plant products,</a:t>
            </a:r>
          </a:p>
          <a:p>
            <a:pPr algn="just"/>
            <a:r>
              <a:rPr lang="en-US" dirty="0" smtClean="0"/>
              <a:t>Market access</a:t>
            </a:r>
          </a:p>
          <a:p>
            <a:pPr algn="just"/>
            <a:r>
              <a:rPr lang="en-US" dirty="0" smtClean="0"/>
              <a:t>Guided by International </a:t>
            </a:r>
            <a:r>
              <a:rPr lang="en-US" dirty="0" err="1" smtClean="0"/>
              <a:t>Phytosanitary</a:t>
            </a:r>
            <a:r>
              <a:rPr lang="en-US" dirty="0" smtClean="0"/>
              <a:t> Standards(ISPMs)</a:t>
            </a:r>
          </a:p>
          <a:p>
            <a:pPr algn="just"/>
            <a:r>
              <a:rPr lang="en-US" b="1" dirty="0" smtClean="0"/>
              <a:t>Monitoring and control of Migrant pests( pests of economic importance)</a:t>
            </a:r>
          </a:p>
          <a:p>
            <a:endParaRPr lang="en-US" dirty="0"/>
          </a:p>
        </p:txBody>
      </p:sp>
    </p:spTree>
    <p:extLst>
      <p:ext uri="{BB962C8B-B14F-4D97-AF65-F5344CB8AC3E}">
        <p14:creationId xmlns:p14="http://schemas.microsoft.com/office/powerpoint/2010/main" val="1530189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MANDATE</a:t>
            </a:r>
            <a:endParaRPr lang="en-US" dirty="0"/>
          </a:p>
        </p:txBody>
      </p:sp>
      <p:sp>
        <p:nvSpPr>
          <p:cNvPr id="3" name="Content Placeholder 2"/>
          <p:cNvSpPr>
            <a:spLocks noGrp="1"/>
          </p:cNvSpPr>
          <p:nvPr>
            <p:ph idx="1"/>
          </p:nvPr>
        </p:nvSpPr>
        <p:spPr/>
        <p:txBody>
          <a:bodyPr/>
          <a:lstStyle/>
          <a:p>
            <a:r>
              <a:rPr lang="en-US" dirty="0" smtClean="0"/>
              <a:t>Provide technical advice on management of other pests, diseases and weeds.</a:t>
            </a:r>
          </a:p>
          <a:p>
            <a:r>
              <a:rPr lang="en-US" dirty="0" smtClean="0"/>
              <a:t>Regulate Agrochemicals( Agrochemicals Act cap 35:09) An Act to provide for Licensing and registration of Agrochemicals, to control or regulate their importation, manufacture, distribution, use and disposal, so as to prevent pollution to the environment or harm to human. Plant or animal life.</a:t>
            </a:r>
            <a:endParaRPr lang="en-US" dirty="0"/>
          </a:p>
        </p:txBody>
      </p:sp>
    </p:spTree>
    <p:extLst>
      <p:ext uri="{BB962C8B-B14F-4D97-AF65-F5344CB8AC3E}">
        <p14:creationId xmlns:p14="http://schemas.microsoft.com/office/powerpoint/2010/main" val="2148777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854075"/>
          </a:xfrm>
        </p:spPr>
        <p:txBody>
          <a:bodyPr>
            <a:normAutofit fontScale="90000"/>
          </a:bodyPr>
          <a:lstStyle/>
          <a:p>
            <a:r>
              <a:rPr lang="en-US" altLang="en-US" b="1"/>
              <a:t>Issuance of plant, plant products import permit/phytosanitary certificate</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charset="0"/>
              <a:buChar char="Ø"/>
            </a:pPr>
            <a:r>
              <a:rPr lang="en-US" altLang="en-US" dirty="0"/>
              <a:t>Department of Plant Health is mandated to :</a:t>
            </a:r>
          </a:p>
          <a:p>
            <a:pPr marL="0" indent="0">
              <a:buNone/>
            </a:pPr>
            <a:r>
              <a:rPr lang="en-US" altLang="en-US" dirty="0">
                <a:sym typeface="+mn-ea"/>
              </a:rPr>
              <a:t> regulate and restrict  movement of agricultural commodities for the purpose of exclusion</a:t>
            </a:r>
            <a:r>
              <a:rPr lang="en-US" altLang="en-US">
                <a:sym typeface="+mn-ea"/>
              </a:rPr>
              <a:t>, </a:t>
            </a:r>
            <a:r>
              <a:rPr lang="en-US" altLang="en-US" smtClean="0">
                <a:sym typeface="+mn-ea"/>
              </a:rPr>
              <a:t>preventing </a:t>
            </a:r>
            <a:r>
              <a:rPr lang="en-US" altLang="en-US" dirty="0" smtClean="0">
                <a:sym typeface="+mn-ea"/>
              </a:rPr>
              <a:t>the </a:t>
            </a:r>
            <a:r>
              <a:rPr lang="en-US" altLang="en-US" dirty="0">
                <a:sym typeface="+mn-ea"/>
              </a:rPr>
              <a:t>establishment of plants, pests and diseases in the area where they are not present”, hence all commodities (plant and plant products) entering and exiting this country has to undergo thorough inspection to </a:t>
            </a:r>
            <a:r>
              <a:rPr lang="en-US" altLang="en-US" dirty="0" err="1">
                <a:sym typeface="+mn-ea"/>
              </a:rPr>
              <a:t>ascetain</a:t>
            </a:r>
            <a:r>
              <a:rPr lang="en-US" altLang="en-US" dirty="0">
                <a:sym typeface="+mn-ea"/>
              </a:rPr>
              <a:t> compliance.</a:t>
            </a:r>
          </a:p>
          <a:p>
            <a:pPr marL="0" indent="0">
              <a:buNone/>
            </a:pPr>
            <a:endParaRPr lang="en-US" altLang="en-US" dirty="0">
              <a:sym typeface="+mn-ea"/>
            </a:endParaRPr>
          </a:p>
          <a:p>
            <a:pPr>
              <a:buFont typeface="Wingdings" panose="05000000000000000000" charset="0"/>
              <a:buChar char="Ø"/>
            </a:pPr>
            <a:r>
              <a:rPr lang="en-US" altLang="en-US" dirty="0"/>
              <a:t>This service allows/enables Importers and Exporters to import/export plant and plant products.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sym typeface="+mn-ea"/>
              </a:rPr>
              <a:t>Who is eligible?</a:t>
            </a:r>
            <a:endParaRPr lang="en-US"/>
          </a:p>
        </p:txBody>
      </p:sp>
      <p:sp>
        <p:nvSpPr>
          <p:cNvPr id="3" name="Content Placeholder 2"/>
          <p:cNvSpPr>
            <a:spLocks noGrp="1"/>
          </p:cNvSpPr>
          <p:nvPr>
            <p:ph idx="1"/>
          </p:nvPr>
        </p:nvSpPr>
        <p:spPr/>
        <p:txBody>
          <a:bodyPr/>
          <a:lstStyle/>
          <a:p>
            <a:r>
              <a:rPr lang="en-US" altLang="en-US" dirty="0"/>
              <a:t>Individuals (citizens and non-citizens)</a:t>
            </a:r>
          </a:p>
          <a:p>
            <a:r>
              <a:rPr lang="en-US" altLang="en-US" dirty="0"/>
              <a:t>Registered company with Registrar of Companies for a Trading License</a:t>
            </a:r>
          </a:p>
          <a:p>
            <a:r>
              <a:rPr lang="en-US" altLang="en-US" dirty="0"/>
              <a:t>Registered businesses </a:t>
            </a:r>
            <a:r>
              <a:rPr lang="en-US" altLang="en-US" dirty="0" smtClean="0"/>
              <a:t>(Hawkers/Vendors</a:t>
            </a:r>
            <a:r>
              <a:rPr lang="en-US" altLang="en-US" dirty="0"/>
              <a:t>)</a:t>
            </a:r>
          </a:p>
        </p:txBody>
      </p:sp>
      <p:pic>
        <p:nvPicPr>
          <p:cNvPr id="5" name="Picture 4"/>
          <p:cNvPicPr>
            <a:picLocks noChangeAspect="1"/>
          </p:cNvPicPr>
          <p:nvPr/>
        </p:nvPicPr>
        <p:blipFill>
          <a:blip r:embed="rId2"/>
          <a:stretch>
            <a:fillRect/>
          </a:stretch>
        </p:blipFill>
        <p:spPr>
          <a:xfrm>
            <a:off x="9989820" y="4871720"/>
            <a:ext cx="2202180" cy="1986280"/>
          </a:xfrm>
          <a:prstGeom prst="rect">
            <a:avLst/>
          </a:prstGeom>
        </p:spPr>
      </p:pic>
      <p:pic>
        <p:nvPicPr>
          <p:cNvPr id="6" name="Picture 5"/>
          <p:cNvPicPr>
            <a:picLocks noChangeAspect="1"/>
          </p:cNvPicPr>
          <p:nvPr/>
        </p:nvPicPr>
        <p:blipFill>
          <a:blip r:embed="rId3"/>
          <a:stretch>
            <a:fillRect/>
          </a:stretch>
        </p:blipFill>
        <p:spPr>
          <a:xfrm>
            <a:off x="8119110" y="4154170"/>
            <a:ext cx="2330450" cy="167449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How do I get this service?</a:t>
            </a:r>
          </a:p>
        </p:txBody>
      </p:sp>
      <p:sp>
        <p:nvSpPr>
          <p:cNvPr id="3" name="Content Placeholder 2"/>
          <p:cNvSpPr>
            <a:spLocks noGrp="1"/>
          </p:cNvSpPr>
          <p:nvPr>
            <p:ph idx="1"/>
          </p:nvPr>
        </p:nvSpPr>
        <p:spPr/>
        <p:txBody>
          <a:bodyPr/>
          <a:lstStyle/>
          <a:p>
            <a:r>
              <a:rPr lang="en-US" altLang="en-US"/>
              <a:t>Interested citizens and businesses are required to visit the nearest District Crop Production Office with relevant supporting documents.</a:t>
            </a:r>
          </a:p>
          <a:p>
            <a:r>
              <a:rPr lang="en-US" altLang="en-US"/>
              <a:t>Complete an application form to import the plant and plant products.</a:t>
            </a:r>
          </a:p>
          <a:p>
            <a:r>
              <a:rPr lang="en-US" altLang="en-US"/>
              <a:t>Forms can be completed and send via email to MoAPlantPermits@gov.bw.</a:t>
            </a:r>
          </a:p>
        </p:txBody>
      </p:sp>
      <p:pic>
        <p:nvPicPr>
          <p:cNvPr id="4" name="Picture 3"/>
          <p:cNvPicPr>
            <a:picLocks noChangeAspect="1"/>
          </p:cNvPicPr>
          <p:nvPr/>
        </p:nvPicPr>
        <p:blipFill>
          <a:blip r:embed="rId2"/>
          <a:stretch>
            <a:fillRect/>
          </a:stretch>
        </p:blipFill>
        <p:spPr>
          <a:xfrm>
            <a:off x="9450070" y="4632960"/>
            <a:ext cx="2741930" cy="222059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984250"/>
          </a:xfrm>
        </p:spPr>
        <p:txBody>
          <a:bodyPr/>
          <a:lstStyle/>
          <a:p>
            <a:r>
              <a:rPr lang="en-US" b="1"/>
              <a:t>cont.......</a:t>
            </a:r>
          </a:p>
        </p:txBody>
      </p:sp>
      <p:sp>
        <p:nvSpPr>
          <p:cNvPr id="3" name="Content Placeholder 2"/>
          <p:cNvSpPr>
            <a:spLocks noGrp="1"/>
          </p:cNvSpPr>
          <p:nvPr>
            <p:ph idx="1"/>
          </p:nvPr>
        </p:nvSpPr>
        <p:spPr/>
        <p:txBody>
          <a:bodyPr>
            <a:normAutofit/>
          </a:bodyPr>
          <a:lstStyle/>
          <a:p>
            <a:r>
              <a:rPr lang="en-US" altLang="en-US" dirty="0"/>
              <a:t>Importing and exporting plants or plant products in Botswana requires a Plant Import Permit (</a:t>
            </a:r>
            <a:r>
              <a:rPr lang="en-US" altLang="en-US" dirty="0" smtClean="0"/>
              <a:t>P200.00</a:t>
            </a:r>
            <a:r>
              <a:rPr lang="en-US" altLang="en-US" dirty="0"/>
              <a:t>) or Phytosanitary Certificate (</a:t>
            </a:r>
            <a:r>
              <a:rPr lang="en-US" altLang="en-US" dirty="0" smtClean="0"/>
              <a:t>P450.00</a:t>
            </a:r>
            <a:r>
              <a:rPr lang="en-US" altLang="en-US" dirty="0"/>
              <a:t>) issued by the Department  of Plant Health to ensure compliance with biosecurity regulations. </a:t>
            </a:r>
          </a:p>
          <a:p>
            <a:r>
              <a:rPr lang="en-US" altLang="en-US" dirty="0"/>
              <a:t>The documents (permit and </a:t>
            </a:r>
            <a:r>
              <a:rPr lang="en-US" altLang="en-US" dirty="0" err="1"/>
              <a:t>phyto</a:t>
            </a:r>
            <a:r>
              <a:rPr lang="en-US" altLang="en-US" dirty="0"/>
              <a:t>) are  administered through Plant Protection Act CAP35:02.</a:t>
            </a:r>
          </a:p>
          <a:p>
            <a:r>
              <a:rPr lang="en-US" altLang="en-US" dirty="0"/>
              <a:t> </a:t>
            </a:r>
            <a:endParaRPr lang="en-US" altLang="en-US"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a:t>
            </a:r>
          </a:p>
        </p:txBody>
      </p:sp>
      <p:sp>
        <p:nvSpPr>
          <p:cNvPr id="3" name="Content Placeholder 2"/>
          <p:cNvSpPr>
            <a:spLocks noGrp="1"/>
          </p:cNvSpPr>
          <p:nvPr>
            <p:ph idx="1"/>
          </p:nvPr>
        </p:nvSpPr>
        <p:spPr/>
        <p:txBody>
          <a:bodyPr/>
          <a:lstStyle/>
          <a:p>
            <a:r>
              <a:rPr lang="en-US" altLang="en-US" dirty="0"/>
              <a:t>Pay the prescribed fee physically or at the District Crop Production Office or electronically at the following banking details:</a:t>
            </a:r>
          </a:p>
          <a:p>
            <a:endParaRPr lang="en-US" altLang="en-US" dirty="0"/>
          </a:p>
          <a:p>
            <a:endParaRPr lang="en-US" altLang="en-US" dirty="0"/>
          </a:p>
          <a:p>
            <a:endParaRPr lang="en-US" altLang="en-US" dirty="0"/>
          </a:p>
        </p:txBody>
      </p:sp>
      <p:graphicFrame>
        <p:nvGraphicFramePr>
          <p:cNvPr id="4" name="Table 3"/>
          <p:cNvGraphicFramePr/>
          <p:nvPr>
            <p:custDataLst>
              <p:tags r:id="rId1"/>
            </p:custDataLst>
            <p:extLst>
              <p:ext uri="{D42A27DB-BD31-4B8C-83A1-F6EECF244321}">
                <p14:modId xmlns:p14="http://schemas.microsoft.com/office/powerpoint/2010/main" val="1675710089"/>
              </p:ext>
            </p:extLst>
          </p:nvPr>
        </p:nvGraphicFramePr>
        <p:xfrm>
          <a:off x="2714625" y="3119120"/>
          <a:ext cx="6793230" cy="3105785"/>
        </p:xfrm>
        <a:graphic>
          <a:graphicData uri="http://schemas.openxmlformats.org/drawingml/2006/table">
            <a:tbl>
              <a:tblPr/>
              <a:tblGrid>
                <a:gridCol w="1539875">
                  <a:extLst>
                    <a:ext uri="{9D8B030D-6E8A-4147-A177-3AD203B41FA5}">
                      <a16:colId xmlns:a16="http://schemas.microsoft.com/office/drawing/2014/main" val="20000"/>
                    </a:ext>
                  </a:extLst>
                </a:gridCol>
                <a:gridCol w="5253355">
                  <a:extLst>
                    <a:ext uri="{9D8B030D-6E8A-4147-A177-3AD203B41FA5}">
                      <a16:colId xmlns:a16="http://schemas.microsoft.com/office/drawing/2014/main" val="20001"/>
                    </a:ext>
                  </a:extLst>
                </a:gridCol>
              </a:tblGrid>
              <a:tr h="580390">
                <a:tc>
                  <a:txBody>
                    <a:bodyPr/>
                    <a:lstStyle/>
                    <a:p>
                      <a:pPr algn="ctr"/>
                      <a:r>
                        <a:rPr sz="1800" b="1" i="0">
                          <a:solidFill>
                            <a:srgbClr val="404040"/>
                          </a:solidFill>
                          <a:latin typeface="Times New Roman" panose="02020603050405020304" charset="0"/>
                          <a:ea typeface="Exo"/>
                          <a:cs typeface="Times New Roman" panose="02020603050405020304" charset="0"/>
                        </a:rPr>
                        <a:t>Bank name:</a:t>
                      </a:r>
                    </a:p>
                  </a:txBody>
                  <a:tcPr marL="0" marR="0" marT="0" marB="0" anchor="ctr">
                    <a:lnL>
                      <a:noFill/>
                    </a:lnL>
                    <a:lnR>
                      <a:noFill/>
                    </a:lnR>
                    <a:lnT>
                      <a:noFill/>
                    </a:lnT>
                    <a:lnB>
                      <a:noFill/>
                    </a:lnB>
                    <a:noFill/>
                  </a:tcPr>
                </a:tc>
                <a:tc>
                  <a:txBody>
                    <a:bodyPr/>
                    <a:lstStyle/>
                    <a:p>
                      <a:pPr algn="ctr"/>
                      <a:r>
                        <a:rPr sz="1800" b="1" i="0">
                          <a:solidFill>
                            <a:srgbClr val="404040"/>
                          </a:solidFill>
                          <a:latin typeface="Times New Roman" panose="02020603050405020304" charset="0"/>
                          <a:ea typeface="Exo"/>
                          <a:cs typeface="Times New Roman" panose="02020603050405020304" charset="0"/>
                        </a:rPr>
                        <a:t>Bank of Botswana</a:t>
                      </a:r>
                    </a:p>
                  </a:txBody>
                  <a:tcPr marL="0" marR="0" marT="0" marB="0" anchor="ctr">
                    <a:lnL>
                      <a:noFill/>
                    </a:lnL>
                    <a:lnR>
                      <a:noFill/>
                    </a:lnR>
                    <a:lnT>
                      <a:noFill/>
                    </a:lnT>
                    <a:lnB>
                      <a:noFill/>
                    </a:lnB>
                    <a:noFill/>
                  </a:tcPr>
                </a:tc>
                <a:extLst>
                  <a:ext uri="{0D108BD9-81ED-4DB2-BD59-A6C34878D82A}">
                    <a16:rowId xmlns:a16="http://schemas.microsoft.com/office/drawing/2014/main" val="10000"/>
                  </a:ext>
                </a:extLst>
              </a:tr>
              <a:tr h="290830">
                <a:tc>
                  <a:txBody>
                    <a:bodyPr/>
                    <a:lstStyle/>
                    <a:p>
                      <a:pPr algn="ctr"/>
                      <a:r>
                        <a:rPr sz="1800" b="1" i="0">
                          <a:solidFill>
                            <a:srgbClr val="404040"/>
                          </a:solidFill>
                          <a:latin typeface="Times New Roman" panose="02020603050405020304" charset="0"/>
                          <a:ea typeface="Exo"/>
                          <a:cs typeface="Times New Roman" panose="02020603050405020304" charset="0"/>
                        </a:rPr>
                        <a:t>Branch:</a:t>
                      </a:r>
                    </a:p>
                  </a:txBody>
                  <a:tcPr marL="0" marR="0" marT="0" marB="0" anchor="ctr">
                    <a:lnL>
                      <a:noFill/>
                    </a:lnL>
                    <a:lnR>
                      <a:noFill/>
                    </a:lnR>
                    <a:lnT>
                      <a:noFill/>
                    </a:lnT>
                    <a:lnB>
                      <a:noFill/>
                    </a:lnB>
                    <a:noFill/>
                  </a:tcPr>
                </a:tc>
                <a:tc>
                  <a:txBody>
                    <a:bodyPr/>
                    <a:lstStyle/>
                    <a:p>
                      <a:pPr algn="ctr"/>
                      <a:r>
                        <a:rPr sz="1800" b="1" i="0">
                          <a:solidFill>
                            <a:srgbClr val="404040"/>
                          </a:solidFill>
                          <a:latin typeface="Times New Roman" panose="02020603050405020304" charset="0"/>
                          <a:ea typeface="Exo"/>
                          <a:cs typeface="Times New Roman" panose="02020603050405020304" charset="0"/>
                        </a:rPr>
                        <a:t>Gaborone</a:t>
                      </a:r>
                    </a:p>
                  </a:txBody>
                  <a:tcPr marL="0" marR="0" marT="0" marB="0" anchor="ctr">
                    <a:lnL>
                      <a:noFill/>
                    </a:lnL>
                    <a:lnR>
                      <a:noFill/>
                    </a:lnR>
                    <a:lnT>
                      <a:noFill/>
                    </a:lnT>
                    <a:lnB>
                      <a:noFill/>
                    </a:lnB>
                    <a:noFill/>
                  </a:tcPr>
                </a:tc>
                <a:extLst>
                  <a:ext uri="{0D108BD9-81ED-4DB2-BD59-A6C34878D82A}">
                    <a16:rowId xmlns:a16="http://schemas.microsoft.com/office/drawing/2014/main" val="10001"/>
                  </a:ext>
                </a:extLst>
              </a:tr>
              <a:tr h="524510">
                <a:tc>
                  <a:txBody>
                    <a:bodyPr/>
                    <a:lstStyle/>
                    <a:p>
                      <a:pPr algn="ctr"/>
                      <a:r>
                        <a:rPr sz="1800" b="1" i="0">
                          <a:solidFill>
                            <a:srgbClr val="404040"/>
                          </a:solidFill>
                          <a:latin typeface="Times New Roman" panose="02020603050405020304" charset="0"/>
                          <a:ea typeface="Exo"/>
                          <a:cs typeface="Times New Roman" panose="02020603050405020304" charset="0"/>
                        </a:rPr>
                        <a:t>Swift code:</a:t>
                      </a:r>
                    </a:p>
                  </a:txBody>
                  <a:tcPr marL="0" marR="0" marT="0" marB="0" anchor="ctr">
                    <a:lnL>
                      <a:noFill/>
                    </a:lnL>
                    <a:lnR>
                      <a:noFill/>
                    </a:lnR>
                    <a:lnT>
                      <a:noFill/>
                    </a:lnT>
                    <a:lnB>
                      <a:noFill/>
                    </a:lnB>
                    <a:noFill/>
                  </a:tcPr>
                </a:tc>
                <a:tc>
                  <a:txBody>
                    <a:bodyPr/>
                    <a:lstStyle/>
                    <a:p>
                      <a:pPr algn="ctr"/>
                      <a:r>
                        <a:rPr sz="1800" b="1" i="0">
                          <a:solidFill>
                            <a:srgbClr val="404040"/>
                          </a:solidFill>
                          <a:latin typeface="Times New Roman" panose="02020603050405020304" charset="0"/>
                          <a:ea typeface="Exo"/>
                          <a:cs typeface="Times New Roman" panose="02020603050405020304" charset="0"/>
                        </a:rPr>
                        <a:t>B BOT BW GX</a:t>
                      </a:r>
                    </a:p>
                  </a:txBody>
                  <a:tcPr marL="0" marR="0" marT="0" marB="0" anchor="ctr">
                    <a:lnL>
                      <a:noFill/>
                    </a:lnL>
                    <a:lnR>
                      <a:noFill/>
                    </a:lnR>
                    <a:lnT>
                      <a:noFill/>
                    </a:lnT>
                    <a:lnB>
                      <a:noFill/>
                    </a:lnB>
                    <a:noFill/>
                  </a:tcPr>
                </a:tc>
                <a:extLst>
                  <a:ext uri="{0D108BD9-81ED-4DB2-BD59-A6C34878D82A}">
                    <a16:rowId xmlns:a16="http://schemas.microsoft.com/office/drawing/2014/main" val="10002"/>
                  </a:ext>
                </a:extLst>
              </a:tr>
              <a:tr h="580390">
                <a:tc>
                  <a:txBody>
                    <a:bodyPr/>
                    <a:lstStyle/>
                    <a:p>
                      <a:pPr algn="ctr"/>
                      <a:r>
                        <a:rPr sz="1800" b="1" i="0">
                          <a:solidFill>
                            <a:srgbClr val="404040"/>
                          </a:solidFill>
                          <a:latin typeface="Times New Roman" panose="02020603050405020304" charset="0"/>
                          <a:ea typeface="Exo"/>
                          <a:cs typeface="Times New Roman" panose="02020603050405020304" charset="0"/>
                        </a:rPr>
                        <a:t>Account name:</a:t>
                      </a:r>
                    </a:p>
                  </a:txBody>
                  <a:tcPr marL="0" marR="0" marT="0" marB="0" anchor="ctr">
                    <a:lnL>
                      <a:noFill/>
                    </a:lnL>
                    <a:lnR>
                      <a:noFill/>
                    </a:lnR>
                    <a:lnT>
                      <a:noFill/>
                    </a:lnT>
                    <a:lnB>
                      <a:noFill/>
                    </a:lnB>
                    <a:noFill/>
                  </a:tcPr>
                </a:tc>
                <a:tc>
                  <a:txBody>
                    <a:bodyPr/>
                    <a:lstStyle/>
                    <a:p>
                      <a:pPr algn="ctr"/>
                      <a:r>
                        <a:rPr sz="1800" b="1" i="0">
                          <a:solidFill>
                            <a:srgbClr val="404040"/>
                          </a:solidFill>
                          <a:latin typeface="Times New Roman" panose="02020603050405020304" charset="0"/>
                          <a:ea typeface="Exo"/>
                          <a:cs typeface="Times New Roman" panose="02020603050405020304" charset="0"/>
                        </a:rPr>
                        <a:t>Government of Botswana Remittance Account</a:t>
                      </a:r>
                    </a:p>
                  </a:txBody>
                  <a:tcPr marL="0" marR="0" marT="0" marB="0" anchor="ctr">
                    <a:lnL>
                      <a:noFill/>
                    </a:lnL>
                    <a:lnR>
                      <a:noFill/>
                    </a:lnR>
                    <a:lnT>
                      <a:noFill/>
                    </a:lnT>
                    <a:lnB>
                      <a:noFill/>
                    </a:lnB>
                    <a:noFill/>
                  </a:tcPr>
                </a:tc>
                <a:extLst>
                  <a:ext uri="{0D108BD9-81ED-4DB2-BD59-A6C34878D82A}">
                    <a16:rowId xmlns:a16="http://schemas.microsoft.com/office/drawing/2014/main" val="10003"/>
                  </a:ext>
                </a:extLst>
              </a:tr>
              <a:tr h="581025">
                <a:tc>
                  <a:txBody>
                    <a:bodyPr/>
                    <a:lstStyle/>
                    <a:p>
                      <a:pPr algn="ctr"/>
                      <a:r>
                        <a:rPr sz="1800" b="1" i="0">
                          <a:solidFill>
                            <a:srgbClr val="404040"/>
                          </a:solidFill>
                          <a:latin typeface="Times New Roman" panose="02020603050405020304" charset="0"/>
                          <a:ea typeface="Exo"/>
                          <a:cs typeface="Times New Roman" panose="02020603050405020304" charset="0"/>
                        </a:rPr>
                        <a:t>Account number:</a:t>
                      </a:r>
                    </a:p>
                  </a:txBody>
                  <a:tcPr marL="0" marR="0" marT="0" marB="0" anchor="ctr">
                    <a:lnL>
                      <a:noFill/>
                    </a:lnL>
                    <a:lnR>
                      <a:noFill/>
                    </a:lnR>
                    <a:lnT>
                      <a:noFill/>
                    </a:lnT>
                    <a:lnB>
                      <a:noFill/>
                    </a:lnB>
                    <a:noFill/>
                  </a:tcPr>
                </a:tc>
                <a:tc>
                  <a:txBody>
                    <a:bodyPr/>
                    <a:lstStyle/>
                    <a:p>
                      <a:pPr algn="ctr"/>
                      <a:r>
                        <a:rPr sz="1800" b="1" i="0" dirty="0" smtClean="0">
                          <a:solidFill>
                            <a:srgbClr val="404040"/>
                          </a:solidFill>
                          <a:latin typeface="Times New Roman" panose="02020603050405020304" charset="0"/>
                          <a:ea typeface="Exo"/>
                          <a:cs typeface="Times New Roman" panose="02020603050405020304" charset="0"/>
                        </a:rPr>
                        <a:t>010</a:t>
                      </a:r>
                      <a:r>
                        <a:rPr lang="en-GB" sz="1800" b="1" i="0" dirty="0" smtClean="0">
                          <a:solidFill>
                            <a:srgbClr val="404040"/>
                          </a:solidFill>
                          <a:latin typeface="Times New Roman" panose="02020603050405020304" charset="0"/>
                          <a:ea typeface="Exo"/>
                          <a:cs typeface="Times New Roman" panose="02020603050405020304" charset="0"/>
                        </a:rPr>
                        <a:t> </a:t>
                      </a:r>
                      <a:r>
                        <a:rPr sz="1800" b="1" i="0" dirty="0" smtClean="0">
                          <a:solidFill>
                            <a:srgbClr val="404040"/>
                          </a:solidFill>
                          <a:latin typeface="Times New Roman" panose="02020603050405020304" charset="0"/>
                          <a:ea typeface="Exo"/>
                          <a:cs typeface="Times New Roman" panose="02020603050405020304" charset="0"/>
                        </a:rPr>
                        <a:t>100</a:t>
                      </a:r>
                      <a:r>
                        <a:rPr lang="en-GB" sz="1800" b="1" i="0" dirty="0" smtClean="0">
                          <a:solidFill>
                            <a:srgbClr val="404040"/>
                          </a:solidFill>
                          <a:latin typeface="Times New Roman" panose="02020603050405020304" charset="0"/>
                          <a:ea typeface="Exo"/>
                          <a:cs typeface="Times New Roman" panose="02020603050405020304" charset="0"/>
                        </a:rPr>
                        <a:t> </a:t>
                      </a:r>
                      <a:r>
                        <a:rPr sz="1800" b="1" i="0" dirty="0" smtClean="0">
                          <a:solidFill>
                            <a:srgbClr val="404040"/>
                          </a:solidFill>
                          <a:latin typeface="Times New Roman" panose="02020603050405020304" charset="0"/>
                          <a:ea typeface="Exo"/>
                          <a:cs typeface="Times New Roman" panose="02020603050405020304" charset="0"/>
                        </a:rPr>
                        <a:t>001</a:t>
                      </a:r>
                      <a:r>
                        <a:rPr lang="en-GB" sz="1800" b="1" i="0" dirty="0" smtClean="0">
                          <a:solidFill>
                            <a:srgbClr val="404040"/>
                          </a:solidFill>
                          <a:latin typeface="Times New Roman" panose="02020603050405020304" charset="0"/>
                          <a:ea typeface="Exo"/>
                          <a:cs typeface="Times New Roman" panose="02020603050405020304" charset="0"/>
                        </a:rPr>
                        <a:t> </a:t>
                      </a:r>
                      <a:r>
                        <a:rPr sz="1800" b="1" i="0" dirty="0" smtClean="0">
                          <a:solidFill>
                            <a:srgbClr val="404040"/>
                          </a:solidFill>
                          <a:latin typeface="Times New Roman" panose="02020603050405020304" charset="0"/>
                          <a:ea typeface="Exo"/>
                          <a:cs typeface="Times New Roman" panose="02020603050405020304" charset="0"/>
                        </a:rPr>
                        <a:t>662</a:t>
                      </a:r>
                      <a:r>
                        <a:rPr lang="en-GB" sz="1800" b="1" i="0" dirty="0" smtClean="0">
                          <a:solidFill>
                            <a:srgbClr val="404040"/>
                          </a:solidFill>
                          <a:latin typeface="Times New Roman" panose="02020603050405020304" charset="0"/>
                          <a:ea typeface="Exo"/>
                          <a:cs typeface="Times New Roman" panose="02020603050405020304" charset="0"/>
                        </a:rPr>
                        <a:t> </a:t>
                      </a:r>
                      <a:r>
                        <a:rPr sz="1800" b="1" i="0" dirty="0" smtClean="0">
                          <a:solidFill>
                            <a:srgbClr val="404040"/>
                          </a:solidFill>
                          <a:latin typeface="Times New Roman" panose="02020603050405020304" charset="0"/>
                          <a:ea typeface="Exo"/>
                          <a:cs typeface="Times New Roman" panose="02020603050405020304" charset="0"/>
                        </a:rPr>
                        <a:t>0000/100</a:t>
                      </a:r>
                      <a:r>
                        <a:rPr lang="en-GB" sz="1800" b="1" i="0" dirty="0" smtClean="0">
                          <a:solidFill>
                            <a:srgbClr val="404040"/>
                          </a:solidFill>
                          <a:latin typeface="Times New Roman" panose="02020603050405020304" charset="0"/>
                          <a:ea typeface="Exo"/>
                          <a:cs typeface="Times New Roman" panose="02020603050405020304" charset="0"/>
                        </a:rPr>
                        <a:t> </a:t>
                      </a:r>
                      <a:r>
                        <a:rPr sz="1800" b="1" i="0" dirty="0" smtClean="0">
                          <a:solidFill>
                            <a:srgbClr val="404040"/>
                          </a:solidFill>
                          <a:latin typeface="Times New Roman" panose="02020603050405020304" charset="0"/>
                          <a:ea typeface="Exo"/>
                          <a:cs typeface="Times New Roman" panose="02020603050405020304" charset="0"/>
                        </a:rPr>
                        <a:t>001</a:t>
                      </a:r>
                      <a:r>
                        <a:rPr lang="en-GB" sz="1800" b="1" i="0" dirty="0" smtClean="0">
                          <a:solidFill>
                            <a:srgbClr val="404040"/>
                          </a:solidFill>
                          <a:latin typeface="Times New Roman" panose="02020603050405020304" charset="0"/>
                          <a:ea typeface="Exo"/>
                          <a:cs typeface="Times New Roman" panose="02020603050405020304" charset="0"/>
                        </a:rPr>
                        <a:t> </a:t>
                      </a:r>
                      <a:r>
                        <a:rPr sz="1800" b="1" i="0" dirty="0" smtClean="0">
                          <a:solidFill>
                            <a:srgbClr val="404040"/>
                          </a:solidFill>
                          <a:latin typeface="Times New Roman" panose="02020603050405020304" charset="0"/>
                          <a:ea typeface="Exo"/>
                          <a:cs typeface="Times New Roman" panose="02020603050405020304" charset="0"/>
                        </a:rPr>
                        <a:t>662</a:t>
                      </a:r>
                      <a:r>
                        <a:rPr lang="en-GB" sz="1800" b="1" i="0" dirty="0" smtClean="0">
                          <a:solidFill>
                            <a:srgbClr val="404040"/>
                          </a:solidFill>
                          <a:latin typeface="Times New Roman" panose="02020603050405020304" charset="0"/>
                          <a:ea typeface="Exo"/>
                          <a:cs typeface="Times New Roman" panose="02020603050405020304" charset="0"/>
                        </a:rPr>
                        <a:t> </a:t>
                      </a:r>
                      <a:r>
                        <a:rPr sz="1800" b="1" i="0" dirty="0" smtClean="0">
                          <a:solidFill>
                            <a:srgbClr val="404040"/>
                          </a:solidFill>
                          <a:latin typeface="Times New Roman" panose="02020603050405020304" charset="0"/>
                          <a:ea typeface="Exo"/>
                          <a:cs typeface="Times New Roman" panose="02020603050405020304" charset="0"/>
                        </a:rPr>
                        <a:t>0000</a:t>
                      </a:r>
                      <a:endParaRPr sz="1800" b="1" i="0" dirty="0">
                        <a:solidFill>
                          <a:srgbClr val="404040"/>
                        </a:solidFill>
                        <a:latin typeface="Times New Roman" panose="02020603050405020304" charset="0"/>
                        <a:ea typeface="Exo"/>
                        <a:cs typeface="Times New Roman" panose="02020603050405020304" charset="0"/>
                      </a:endParaRPr>
                    </a:p>
                  </a:txBody>
                  <a:tcPr marL="0" marR="0" marT="0" marB="0" anchor="ctr">
                    <a:lnL>
                      <a:noFill/>
                    </a:lnL>
                    <a:lnR>
                      <a:noFill/>
                    </a:lnR>
                    <a:lnT>
                      <a:noFill/>
                    </a:lnT>
                    <a:lnB>
                      <a:noFill/>
                    </a:lnB>
                    <a:noFill/>
                  </a:tcPr>
                </a:tc>
                <a:extLst>
                  <a:ext uri="{0D108BD9-81ED-4DB2-BD59-A6C34878D82A}">
                    <a16:rowId xmlns:a16="http://schemas.microsoft.com/office/drawing/2014/main" val="10004"/>
                  </a:ext>
                </a:extLst>
              </a:tr>
              <a:tr h="290195">
                <a:tc>
                  <a:txBody>
                    <a:bodyPr/>
                    <a:lstStyle/>
                    <a:p>
                      <a:pPr algn="ctr"/>
                      <a:r>
                        <a:rPr sz="1800" b="1" i="0">
                          <a:solidFill>
                            <a:srgbClr val="404040"/>
                          </a:solidFill>
                          <a:latin typeface="Times New Roman" panose="02020603050405020304" charset="0"/>
                          <a:ea typeface="Exo"/>
                          <a:cs typeface="Times New Roman" panose="02020603050405020304" charset="0"/>
                        </a:rPr>
                        <a:t>Reference:</a:t>
                      </a:r>
                    </a:p>
                  </a:txBody>
                  <a:tcPr marL="0" marR="0" marT="0" marB="0" anchor="ctr">
                    <a:lnL>
                      <a:noFill/>
                    </a:lnL>
                    <a:lnR>
                      <a:noFill/>
                    </a:lnR>
                    <a:lnT>
                      <a:noFill/>
                    </a:lnT>
                    <a:lnB>
                      <a:noFill/>
                    </a:lnB>
                    <a:noFill/>
                  </a:tcPr>
                </a:tc>
                <a:tc>
                  <a:txBody>
                    <a:bodyPr/>
                    <a:lstStyle/>
                    <a:p>
                      <a:pPr algn="ctr"/>
                      <a:r>
                        <a:rPr sz="1800" b="1" i="0" dirty="0" smtClean="0">
                          <a:solidFill>
                            <a:srgbClr val="404040"/>
                          </a:solidFill>
                          <a:latin typeface="Times New Roman" panose="02020603050405020304" charset="0"/>
                          <a:ea typeface="Exo"/>
                          <a:cs typeface="Times New Roman" panose="02020603050405020304" charset="0"/>
                        </a:rPr>
                        <a:t>05</a:t>
                      </a:r>
                      <a:r>
                        <a:rPr lang="en-GB" sz="1800" b="1" i="0" dirty="0" smtClean="0">
                          <a:solidFill>
                            <a:srgbClr val="404040"/>
                          </a:solidFill>
                          <a:latin typeface="Times New Roman" panose="02020603050405020304" charset="0"/>
                          <a:ea typeface="Exo"/>
                          <a:cs typeface="Times New Roman" panose="02020603050405020304" charset="0"/>
                        </a:rPr>
                        <a:t>12-23429-Phytosanitory permits</a:t>
                      </a:r>
                    </a:p>
                    <a:p>
                      <a:pPr algn="ctr"/>
                      <a:r>
                        <a:rPr lang="en-GB" sz="1800" b="1" i="0" dirty="0" smtClean="0">
                          <a:solidFill>
                            <a:srgbClr val="404040"/>
                          </a:solidFill>
                          <a:latin typeface="Times New Roman" panose="02020603050405020304" charset="0"/>
                          <a:ea typeface="Exo"/>
                          <a:cs typeface="Times New Roman" panose="02020603050405020304" charset="0"/>
                        </a:rPr>
                        <a:t>0512-23285-</a:t>
                      </a:r>
                      <a:r>
                        <a:rPr lang="en-GB" sz="1800" b="1" i="0" baseline="0" dirty="0" smtClean="0">
                          <a:solidFill>
                            <a:srgbClr val="404040"/>
                          </a:solidFill>
                          <a:latin typeface="Times New Roman" panose="02020603050405020304" charset="0"/>
                          <a:ea typeface="Exo"/>
                          <a:cs typeface="Times New Roman" panose="02020603050405020304" charset="0"/>
                        </a:rPr>
                        <a:t> Agrochemicals</a:t>
                      </a:r>
                      <a:endParaRPr sz="1800" b="1" i="0" dirty="0">
                        <a:solidFill>
                          <a:srgbClr val="404040"/>
                        </a:solidFill>
                        <a:latin typeface="Times New Roman" panose="02020603050405020304" charset="0"/>
                        <a:ea typeface="Exo"/>
                        <a:cs typeface="Times New Roman" panose="02020603050405020304" charset="0"/>
                      </a:endParaRPr>
                    </a:p>
                  </a:txBody>
                  <a:tcPr marL="0" marR="0" marT="0" marB="0" anchor="ctr">
                    <a:lnL>
                      <a:noFill/>
                    </a:lnL>
                    <a:lnR>
                      <a:noFill/>
                    </a:lnR>
                    <a:lnT>
                      <a:noFill/>
                    </a:lnT>
                    <a:lnB>
                      <a:noFill/>
                    </a:lnB>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Note</a:t>
            </a:r>
          </a:p>
        </p:txBody>
      </p:sp>
      <p:sp>
        <p:nvSpPr>
          <p:cNvPr id="3" name="Content Placeholder 2"/>
          <p:cNvSpPr>
            <a:spLocks noGrp="1"/>
          </p:cNvSpPr>
          <p:nvPr>
            <p:ph idx="1"/>
          </p:nvPr>
        </p:nvSpPr>
        <p:spPr/>
        <p:txBody>
          <a:bodyPr/>
          <a:lstStyle/>
          <a:p>
            <a:r>
              <a:rPr lang="en-US" altLang="en-US" dirty="0"/>
              <a:t>If paying electronically proof of payment is required before a permit or Phytosanitary certificate is issued.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Import Procedure</a:t>
            </a:r>
          </a:p>
        </p:txBody>
      </p:sp>
      <p:sp>
        <p:nvSpPr>
          <p:cNvPr id="3" name="Content Placeholder 2"/>
          <p:cNvSpPr>
            <a:spLocks noGrp="1"/>
          </p:cNvSpPr>
          <p:nvPr>
            <p:ph idx="1"/>
          </p:nvPr>
        </p:nvSpPr>
        <p:spPr>
          <a:xfrm>
            <a:off x="64770" y="1282065"/>
            <a:ext cx="11670665" cy="5448935"/>
          </a:xfrm>
        </p:spPr>
        <p:txBody>
          <a:bodyPr>
            <a:normAutofit/>
          </a:bodyPr>
          <a:lstStyle/>
          <a:p>
            <a:pPr marL="0" indent="0">
              <a:buNone/>
            </a:pPr>
            <a:r>
              <a:rPr lang="en-US" altLang="en-US"/>
              <a:t>For IMPORT of plant or plant product, provide the following details:</a:t>
            </a:r>
          </a:p>
          <a:p>
            <a:pPr marL="0" indent="0">
              <a:buNone/>
            </a:pPr>
            <a:r>
              <a:rPr lang="en-US" altLang="en-US"/>
              <a:t>*Name and address of importer (Physical or postal)</a:t>
            </a:r>
          </a:p>
          <a:p>
            <a:pPr marL="0" indent="0">
              <a:buNone/>
            </a:pPr>
            <a:r>
              <a:rPr lang="en-US" altLang="en-US"/>
              <a:t>*Name and address of exporter (Physical or postal</a:t>
            </a:r>
          </a:p>
          <a:p>
            <a:pPr marL="0" indent="0">
              <a:buNone/>
            </a:pPr>
            <a:r>
              <a:rPr lang="en-US" altLang="en-US"/>
              <a:t>*Quantities and type of plants or plant products to be imported</a:t>
            </a:r>
          </a:p>
          <a:p>
            <a:pPr marL="0" indent="0">
              <a:buNone/>
            </a:pPr>
            <a:r>
              <a:rPr lang="en-US" altLang="en-US"/>
              <a:t>*Port of entry</a:t>
            </a:r>
          </a:p>
          <a:p>
            <a:pPr marL="0" indent="0">
              <a:buNone/>
            </a:pPr>
            <a:r>
              <a:rPr lang="en-US" altLang="en-US"/>
              <a:t>*Mode of transport</a:t>
            </a:r>
          </a:p>
          <a:p>
            <a:pPr marL="0" indent="0">
              <a:buNone/>
            </a:pPr>
            <a:r>
              <a:rPr lang="en-US" altLang="en-US" b="1"/>
              <a:t>Note:</a:t>
            </a:r>
            <a:r>
              <a:rPr lang="en-US" altLang="en-US"/>
              <a:t>The plant or plant products to be imported shall be inspected to ensure that they meet the import conditions.</a:t>
            </a:r>
          </a:p>
        </p:txBody>
      </p:sp>
      <p:pic>
        <p:nvPicPr>
          <p:cNvPr id="4" name="Picture 3"/>
          <p:cNvPicPr>
            <a:picLocks noChangeAspect="1"/>
          </p:cNvPicPr>
          <p:nvPr/>
        </p:nvPicPr>
        <p:blipFill>
          <a:blip r:embed="rId2"/>
          <a:stretch>
            <a:fillRect/>
          </a:stretch>
        </p:blipFill>
        <p:spPr>
          <a:xfrm>
            <a:off x="10325100" y="5723255"/>
            <a:ext cx="1866900" cy="113474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a:t>What supporting documents are required?</a:t>
            </a:r>
          </a:p>
        </p:txBody>
      </p:sp>
      <p:sp>
        <p:nvSpPr>
          <p:cNvPr id="3" name="Content Placeholder 2"/>
          <p:cNvSpPr>
            <a:spLocks noGrp="1"/>
          </p:cNvSpPr>
          <p:nvPr>
            <p:ph idx="1"/>
          </p:nvPr>
        </p:nvSpPr>
        <p:spPr/>
        <p:txBody>
          <a:bodyPr/>
          <a:lstStyle/>
          <a:p>
            <a:pPr marL="0" indent="0">
              <a:buNone/>
            </a:pPr>
            <a:r>
              <a:rPr lang="en-US" altLang="en-US" dirty="0"/>
              <a:t>For IMPORT of plant or plant product the following are required:</a:t>
            </a:r>
          </a:p>
          <a:p>
            <a:r>
              <a:rPr lang="en-US" altLang="en-US" dirty="0"/>
              <a:t>Proof of payment</a:t>
            </a:r>
          </a:p>
          <a:p>
            <a:r>
              <a:rPr lang="en-US" altLang="en-US" dirty="0"/>
              <a:t>Completed Application </a:t>
            </a:r>
            <a:r>
              <a:rPr lang="en-US" altLang="en-US" dirty="0" smtClean="0"/>
              <a:t>form</a:t>
            </a:r>
          </a:p>
          <a:p>
            <a:r>
              <a:rPr lang="en-GB" altLang="en-US" dirty="0" smtClean="0"/>
              <a:t>Company documents( Certificate of </a:t>
            </a:r>
            <a:r>
              <a:rPr lang="en-GB" altLang="en-US" dirty="0" err="1" smtClean="0"/>
              <a:t>incorporation+extract</a:t>
            </a:r>
            <a:r>
              <a:rPr lang="en-GB" altLang="en-US" dirty="0" smtClean="0"/>
              <a:t>)</a:t>
            </a:r>
          </a:p>
          <a:p>
            <a:r>
              <a:rPr lang="en-GB" altLang="en-US" dirty="0" smtClean="0"/>
              <a:t>Authorisation letter</a:t>
            </a:r>
            <a:endParaRPr lang="en-US"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lstStyle/>
          <a:p>
            <a:r>
              <a:rPr lang="en-US" dirty="0" smtClean="0"/>
              <a:t>HISTORY(1986/87)</a:t>
            </a:r>
          </a:p>
          <a:p>
            <a:r>
              <a:rPr lang="en-US" dirty="0" smtClean="0"/>
              <a:t>DIVISION OF PLANT PROTECTION</a:t>
            </a:r>
          </a:p>
          <a:p>
            <a:r>
              <a:rPr lang="en-US" dirty="0" smtClean="0"/>
              <a:t>FORMATION OF PLANT HEALTH DEPARTMENT.</a:t>
            </a:r>
          </a:p>
          <a:p>
            <a:r>
              <a:rPr lang="en-US" dirty="0" smtClean="0"/>
              <a:t>MANDATE OF PLANT HEALTH DEPARTMENT.</a:t>
            </a:r>
          </a:p>
          <a:p>
            <a:r>
              <a:rPr lang="en-US" dirty="0" smtClean="0"/>
              <a:t>FUNCTIONS</a:t>
            </a:r>
          </a:p>
          <a:p>
            <a:endParaRPr lang="en-US" dirty="0"/>
          </a:p>
        </p:txBody>
      </p:sp>
    </p:spTree>
    <p:extLst>
      <p:ext uri="{BB962C8B-B14F-4D97-AF65-F5344CB8AC3E}">
        <p14:creationId xmlns:p14="http://schemas.microsoft.com/office/powerpoint/2010/main" val="3553697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Plant And Plant Products On Transit</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When goods are on transit, the client should produce the following for Plant Health to issue transit permit:</a:t>
            </a:r>
          </a:p>
          <a:p>
            <a:r>
              <a:rPr lang="en-US" altLang="en-US" dirty="0"/>
              <a:t>permit from importing country</a:t>
            </a:r>
          </a:p>
          <a:p>
            <a:r>
              <a:rPr lang="en-US" altLang="en-US" dirty="0"/>
              <a:t>Phytosanitary certificate from exporting country if required by the importing country</a:t>
            </a:r>
          </a:p>
          <a:p>
            <a:r>
              <a:rPr lang="en-US" altLang="en-US" dirty="0"/>
              <a:t>Proof of payment</a:t>
            </a:r>
          </a:p>
          <a:p>
            <a:r>
              <a:rPr lang="en-US" altLang="en-US" dirty="0"/>
              <a:t>Completed Application form</a:t>
            </a:r>
          </a:p>
          <a:p>
            <a:r>
              <a:rPr lang="en-GB" altLang="en-US" dirty="0"/>
              <a:t>Company </a:t>
            </a:r>
            <a:r>
              <a:rPr lang="en-GB" altLang="en-US" dirty="0" smtClean="0"/>
              <a:t>documents</a:t>
            </a:r>
            <a:endParaRPr lang="en-GB" altLang="en-US" dirty="0"/>
          </a:p>
          <a:p>
            <a:r>
              <a:rPr lang="en-GB" altLang="en-US" dirty="0"/>
              <a:t>Authorisation letter</a:t>
            </a:r>
            <a:endParaRPr lang="en-US" altLang="en-US" dirty="0"/>
          </a:p>
          <a:p>
            <a:endParaRPr lang="en-US" dirty="0"/>
          </a:p>
        </p:txBody>
      </p:sp>
      <p:pic>
        <p:nvPicPr>
          <p:cNvPr id="4" name="Picture 3"/>
          <p:cNvPicPr>
            <a:picLocks noChangeAspect="1"/>
          </p:cNvPicPr>
          <p:nvPr/>
        </p:nvPicPr>
        <p:blipFill>
          <a:blip r:embed="rId2"/>
          <a:stretch>
            <a:fillRect/>
          </a:stretch>
        </p:blipFill>
        <p:spPr>
          <a:xfrm>
            <a:off x="7617316" y="4574720"/>
            <a:ext cx="4635945" cy="231832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Requirements For Agrochemicals Trading</a:t>
            </a:r>
          </a:p>
        </p:txBody>
      </p:sp>
      <p:sp>
        <p:nvSpPr>
          <p:cNvPr id="3" name="Content Placeholder 2"/>
          <p:cNvSpPr>
            <a:spLocks noGrp="1"/>
          </p:cNvSpPr>
          <p:nvPr>
            <p:ph idx="1"/>
          </p:nvPr>
        </p:nvSpPr>
        <p:spPr/>
        <p:txBody>
          <a:bodyPr/>
          <a:lstStyle/>
          <a:p>
            <a:r>
              <a:rPr lang="en-US" altLang="en-US" dirty="0"/>
              <a:t>The person dealing with agrochemicals should have gone through  agrochemicals training</a:t>
            </a:r>
          </a:p>
          <a:p>
            <a:r>
              <a:rPr lang="en-US" altLang="en-US" dirty="0"/>
              <a:t> pay a fee of </a:t>
            </a:r>
            <a:r>
              <a:rPr lang="en-US" altLang="en-US" dirty="0" smtClean="0"/>
              <a:t>P300.00 </a:t>
            </a:r>
            <a:r>
              <a:rPr lang="en-US" altLang="en-US" dirty="0"/>
              <a:t>to apply for a license (</a:t>
            </a:r>
            <a:r>
              <a:rPr lang="en-US" altLang="en-US" dirty="0" err="1"/>
              <a:t>import,selling,manufacture,transit</a:t>
            </a:r>
            <a:r>
              <a:rPr lang="en-US" altLang="en-US" dirty="0"/>
              <a:t>)</a:t>
            </a:r>
          </a:p>
          <a:p>
            <a:r>
              <a:rPr lang="en-US" altLang="en-US" dirty="0"/>
              <a:t> acquire an agrochemicals license to deal with these products</a:t>
            </a:r>
          </a:p>
          <a:p>
            <a:r>
              <a:rPr lang="en-US" altLang="en-US" dirty="0"/>
              <a:t>allowed to import only registered agrochemicals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sym typeface="+mn-ea"/>
              </a:rPr>
              <a:t>Importation of agrochemicals with Temporary Import Permit</a:t>
            </a:r>
            <a:endParaRPr lang="en-US"/>
          </a:p>
        </p:txBody>
      </p:sp>
      <p:sp>
        <p:nvSpPr>
          <p:cNvPr id="3" name="Content Placeholder 2"/>
          <p:cNvSpPr>
            <a:spLocks noGrp="1"/>
          </p:cNvSpPr>
          <p:nvPr>
            <p:ph idx="1"/>
          </p:nvPr>
        </p:nvSpPr>
        <p:spPr/>
        <p:txBody>
          <a:bodyPr/>
          <a:lstStyle/>
          <a:p>
            <a:r>
              <a:rPr lang="en-US" altLang="en-US" dirty="0"/>
              <a:t> pay </a:t>
            </a:r>
            <a:r>
              <a:rPr lang="en-US" altLang="en-US" dirty="0">
                <a:solidFill>
                  <a:srgbClr val="FF0000"/>
                </a:solidFill>
              </a:rPr>
              <a:t>P130</a:t>
            </a:r>
            <a:r>
              <a:rPr lang="en-US" altLang="en-US" dirty="0"/>
              <a:t> for this permit</a:t>
            </a:r>
          </a:p>
          <a:p>
            <a:r>
              <a:rPr lang="en-US" altLang="en-US" dirty="0"/>
              <a:t>apply and request for permission from Minister and can bring in products on approval for own use not sale</a:t>
            </a:r>
          </a:p>
          <a:p>
            <a:r>
              <a:rPr lang="en-US" altLang="en-US" dirty="0"/>
              <a:t>these products should be  registered  at country of origin</a:t>
            </a:r>
          </a:p>
          <a:p>
            <a:r>
              <a:rPr lang="en-US" altLang="en-US" dirty="0"/>
              <a:t> the permit is single entry</a:t>
            </a:r>
          </a:p>
        </p:txBody>
      </p:sp>
      <p:pic>
        <p:nvPicPr>
          <p:cNvPr id="4" name="Picture 3"/>
          <p:cNvPicPr>
            <a:picLocks noChangeAspect="1"/>
          </p:cNvPicPr>
          <p:nvPr/>
        </p:nvPicPr>
        <p:blipFill>
          <a:blip r:embed="rId2"/>
          <a:stretch>
            <a:fillRect/>
          </a:stretch>
        </p:blipFill>
        <p:spPr>
          <a:xfrm>
            <a:off x="7890510" y="4512310"/>
            <a:ext cx="4301490" cy="234886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For EXPORT of plant or plant product</a:t>
            </a:r>
          </a:p>
        </p:txBody>
      </p:sp>
      <p:sp>
        <p:nvSpPr>
          <p:cNvPr id="3" name="Content Placeholder 2"/>
          <p:cNvSpPr>
            <a:spLocks noGrp="1"/>
          </p:cNvSpPr>
          <p:nvPr>
            <p:ph idx="1"/>
          </p:nvPr>
        </p:nvSpPr>
        <p:spPr/>
        <p:txBody>
          <a:bodyPr/>
          <a:lstStyle/>
          <a:p>
            <a:r>
              <a:rPr lang="en-US" altLang="en-US" dirty="0"/>
              <a:t>Provide import permit from importing country</a:t>
            </a:r>
          </a:p>
          <a:p>
            <a:r>
              <a:rPr lang="en-US" altLang="en-US" dirty="0"/>
              <a:t>Apply for </a:t>
            </a:r>
            <a:r>
              <a:rPr lang="en-US" altLang="en-US" dirty="0" err="1"/>
              <a:t>phytosanitary</a:t>
            </a:r>
            <a:r>
              <a:rPr lang="en-US" altLang="en-US" dirty="0"/>
              <a:t> certificate</a:t>
            </a:r>
          </a:p>
          <a:p>
            <a:r>
              <a:rPr lang="en-US" altLang="en-US" dirty="0"/>
              <a:t>The plant or plant products to be exported shall be inspected to ensure that they meet the import conditions of the importing country</a:t>
            </a:r>
          </a:p>
          <a:p>
            <a:r>
              <a:rPr lang="en-US" altLang="en-US" dirty="0"/>
              <a:t>Proof of payment</a:t>
            </a:r>
          </a:p>
          <a:p>
            <a:r>
              <a:rPr lang="en-US" altLang="en-US" dirty="0"/>
              <a:t>Completed Application </a:t>
            </a:r>
            <a:r>
              <a:rPr lang="en-US" altLang="en-US" dirty="0" smtClean="0"/>
              <a:t>form</a:t>
            </a:r>
          </a:p>
          <a:p>
            <a:r>
              <a:rPr lang="en-GB" altLang="en-US" dirty="0"/>
              <a:t>Company </a:t>
            </a:r>
            <a:r>
              <a:rPr lang="en-GB" altLang="en-US" dirty="0" smtClean="0"/>
              <a:t>documents</a:t>
            </a:r>
            <a:endParaRPr lang="en-GB" altLang="en-US" dirty="0"/>
          </a:p>
          <a:p>
            <a:r>
              <a:rPr lang="en-GB" altLang="en-US" dirty="0"/>
              <a:t>Authorisation letter</a:t>
            </a:r>
            <a:endParaRPr lang="en-US" altLang="en-US" dirty="0"/>
          </a:p>
          <a:p>
            <a:endParaRPr lang="en-US" altLang="en-US" dirty="0"/>
          </a:p>
        </p:txBody>
      </p:sp>
      <p:pic>
        <p:nvPicPr>
          <p:cNvPr id="4" name="Picture 3" descr="download (1)"/>
          <p:cNvPicPr>
            <a:picLocks noChangeAspect="1"/>
          </p:cNvPicPr>
          <p:nvPr/>
        </p:nvPicPr>
        <p:blipFill>
          <a:blip r:embed="rId2"/>
          <a:stretch>
            <a:fillRect/>
          </a:stretch>
        </p:blipFill>
        <p:spPr>
          <a:xfrm>
            <a:off x="7964805" y="4404995"/>
            <a:ext cx="4227195" cy="23749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               Exporting Plants And Plant Products</a:t>
            </a:r>
          </a:p>
        </p:txBody>
      </p:sp>
      <p:sp>
        <p:nvSpPr>
          <p:cNvPr id="3" name="Content Placeholder 2"/>
          <p:cNvSpPr>
            <a:spLocks noGrp="1"/>
          </p:cNvSpPr>
          <p:nvPr>
            <p:ph idx="1"/>
          </p:nvPr>
        </p:nvSpPr>
        <p:spPr/>
        <p:txBody>
          <a:bodyPr>
            <a:normAutofit/>
          </a:bodyPr>
          <a:lstStyle/>
          <a:p>
            <a:endParaRPr lang="en-US" altLang="en-US" dirty="0"/>
          </a:p>
          <a:p>
            <a:pPr marL="0" indent="0">
              <a:buNone/>
            </a:pPr>
            <a:r>
              <a:rPr lang="en-US" altLang="en-US" b="1" dirty="0"/>
              <a:t>NOTE:</a:t>
            </a:r>
          </a:p>
          <a:p>
            <a:r>
              <a:rPr lang="en-US" altLang="en-US" dirty="0"/>
              <a:t>Notify  Department of Plant Health  of your intention to export on the onset of planting for active growth inspections</a:t>
            </a:r>
          </a:p>
          <a:p>
            <a:r>
              <a:rPr lang="en-US" altLang="en-US" dirty="0"/>
              <a:t>Please note that there might be some laboratory testing required (+/- 2 weeks).</a:t>
            </a:r>
          </a:p>
        </p:txBody>
      </p:sp>
      <p:pic>
        <p:nvPicPr>
          <p:cNvPr id="4" name="Picture 3"/>
          <p:cNvPicPr>
            <a:picLocks noChangeAspect="1"/>
          </p:cNvPicPr>
          <p:nvPr/>
        </p:nvPicPr>
        <p:blipFill>
          <a:blip r:embed="rId2"/>
          <a:stretch>
            <a:fillRect/>
          </a:stretch>
        </p:blipFill>
        <p:spPr>
          <a:xfrm>
            <a:off x="9556750" y="5078730"/>
            <a:ext cx="2571115" cy="1839595"/>
          </a:xfrm>
          <a:prstGeom prst="rect">
            <a:avLst/>
          </a:prstGeom>
        </p:spPr>
      </p:pic>
      <p:pic>
        <p:nvPicPr>
          <p:cNvPr id="5" name="Picture 4"/>
          <p:cNvPicPr>
            <a:picLocks noChangeAspect="1"/>
          </p:cNvPicPr>
          <p:nvPr/>
        </p:nvPicPr>
        <p:blipFill>
          <a:blip r:embed="rId3"/>
          <a:stretch>
            <a:fillRect/>
          </a:stretch>
        </p:blipFill>
        <p:spPr>
          <a:xfrm>
            <a:off x="115714" y="102634"/>
            <a:ext cx="2314286" cy="152515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FINALLY</a:t>
            </a:r>
          </a:p>
        </p:txBody>
      </p:sp>
      <p:sp>
        <p:nvSpPr>
          <p:cNvPr id="3" name="Content Placeholder 2"/>
          <p:cNvSpPr>
            <a:spLocks noGrp="1"/>
          </p:cNvSpPr>
          <p:nvPr>
            <p:ph idx="1"/>
          </p:nvPr>
        </p:nvSpPr>
        <p:spPr/>
        <p:txBody>
          <a:bodyPr/>
          <a:lstStyle/>
          <a:p>
            <a:r>
              <a:rPr lang="en-US"/>
              <a:t>When planning to import or export plants,plant products and agrochemicals,ensure that you enquire about all the processes to avoid non -compliance and confiscation of your goods as well as penalties associated with that.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smtClean="0"/>
              <a:t>NARROWING TO MARKET ACCESS ISSUES FOR FURTHER CLARITY</a:t>
            </a:r>
            <a:endParaRPr lang="en-US" dirty="0"/>
          </a:p>
        </p:txBody>
      </p:sp>
    </p:spTree>
    <p:extLst>
      <p:ext uri="{BB962C8B-B14F-4D97-AF65-F5344CB8AC3E}">
        <p14:creationId xmlns:p14="http://schemas.microsoft.com/office/powerpoint/2010/main" val="3364269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dirty="0"/>
              <a:t>MARKET ACCESS FOR PLANT AND PLANT PRODUCTS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35117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116A1-DFB5-4DCF-92E3-575266DCD9C1}"/>
              </a:ext>
            </a:extLst>
          </p:cNvPr>
          <p:cNvSpPr>
            <a:spLocks noGrp="1"/>
          </p:cNvSpPr>
          <p:nvPr>
            <p:ph type="title"/>
          </p:nvPr>
        </p:nvSpPr>
        <p:spPr/>
        <p:txBody>
          <a:bodyPr/>
          <a:lstStyle/>
          <a:p>
            <a:r>
              <a:rPr lang="en-US" dirty="0" smtClean="0"/>
              <a:t>OUTLINE</a:t>
            </a:r>
            <a:endParaRPr lang="en-US" dirty="0"/>
          </a:p>
        </p:txBody>
      </p:sp>
      <p:sp>
        <p:nvSpPr>
          <p:cNvPr id="3" name="Content Placeholder 2">
            <a:extLst>
              <a:ext uri="{FF2B5EF4-FFF2-40B4-BE49-F238E27FC236}">
                <a16:creationId xmlns:a16="http://schemas.microsoft.com/office/drawing/2014/main" id="{6B816EF6-BD91-4BEC-868A-91E5974FA953}"/>
              </a:ext>
            </a:extLst>
          </p:cNvPr>
          <p:cNvSpPr>
            <a:spLocks noGrp="1"/>
          </p:cNvSpPr>
          <p:nvPr>
            <p:ph idx="1"/>
          </p:nvPr>
        </p:nvSpPr>
        <p:spPr/>
        <p:txBody>
          <a:bodyPr/>
          <a:lstStyle/>
          <a:p>
            <a:pPr>
              <a:buFont typeface="Arial" panose="020B0604020202020204" pitchFamily="34" charset="0"/>
              <a:buChar char="•"/>
            </a:pPr>
            <a:r>
              <a:rPr lang="en-US" dirty="0"/>
              <a:t>What is market access </a:t>
            </a:r>
          </a:p>
          <a:p>
            <a:pPr>
              <a:buFont typeface="Arial" panose="020B0604020202020204" pitchFamily="34" charset="0"/>
              <a:buChar char="•"/>
            </a:pPr>
            <a:r>
              <a:rPr lang="en-US" dirty="0"/>
              <a:t>Why do countries need to seek access to market</a:t>
            </a:r>
          </a:p>
          <a:p>
            <a:pPr>
              <a:buFont typeface="Arial" panose="020B0604020202020204" pitchFamily="34" charset="0"/>
              <a:buChar char="•"/>
            </a:pPr>
            <a:r>
              <a:rPr lang="en-US" dirty="0"/>
              <a:t>Importance of market access</a:t>
            </a:r>
          </a:p>
          <a:p>
            <a:pPr>
              <a:buFont typeface="Arial" panose="020B0604020202020204" pitchFamily="34" charset="0"/>
              <a:buChar char="•"/>
            </a:pPr>
            <a:r>
              <a:rPr lang="en-US" dirty="0"/>
              <a:t>Types of market access</a:t>
            </a:r>
          </a:p>
          <a:p>
            <a:pPr>
              <a:buFont typeface="Arial" panose="020B0604020202020204" pitchFamily="34" charset="0"/>
              <a:buChar char="•"/>
            </a:pPr>
            <a:r>
              <a:rPr lang="en-US" dirty="0"/>
              <a:t>Update on available markets</a:t>
            </a:r>
          </a:p>
        </p:txBody>
      </p:sp>
    </p:spTree>
    <p:extLst>
      <p:ext uri="{BB962C8B-B14F-4D97-AF65-F5344CB8AC3E}">
        <p14:creationId xmlns:p14="http://schemas.microsoft.com/office/powerpoint/2010/main" val="402662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8F73D-7572-481E-84B0-9717677BCBC9}"/>
              </a:ext>
            </a:extLst>
          </p:cNvPr>
          <p:cNvSpPr>
            <a:spLocks noGrp="1"/>
          </p:cNvSpPr>
          <p:nvPr>
            <p:ph type="title"/>
          </p:nvPr>
        </p:nvSpPr>
        <p:spPr>
          <a:xfrm>
            <a:off x="609600" y="151546"/>
            <a:ext cx="10972800" cy="885946"/>
          </a:xfrm>
        </p:spPr>
        <p:txBody>
          <a:bodyPr/>
          <a:lstStyle/>
          <a:p>
            <a:r>
              <a:rPr lang="en-US" dirty="0"/>
              <a:t>WHAT IS MARKET ACCESS</a:t>
            </a:r>
          </a:p>
        </p:txBody>
      </p:sp>
      <p:sp>
        <p:nvSpPr>
          <p:cNvPr id="3" name="Content Placeholder 2">
            <a:extLst>
              <a:ext uri="{FF2B5EF4-FFF2-40B4-BE49-F238E27FC236}">
                <a16:creationId xmlns:a16="http://schemas.microsoft.com/office/drawing/2014/main" id="{3840E4E7-507B-4F35-BF0B-60FFF61A0299}"/>
              </a:ext>
            </a:extLst>
          </p:cNvPr>
          <p:cNvSpPr>
            <a:spLocks noGrp="1"/>
          </p:cNvSpPr>
          <p:nvPr>
            <p:ph idx="1"/>
          </p:nvPr>
        </p:nvSpPr>
        <p:spPr>
          <a:xfrm>
            <a:off x="609600" y="1037492"/>
            <a:ext cx="10972800" cy="4525963"/>
          </a:xfrm>
        </p:spPr>
        <p:txBody>
          <a:bodyPr/>
          <a:lstStyle/>
          <a:p>
            <a:r>
              <a:rPr lang="en-US" sz="2800" dirty="0"/>
              <a:t>Market Access for plants and plant products involves the ability for exporting countries to sell their products to importing countries.</a:t>
            </a:r>
          </a:p>
          <a:p>
            <a:r>
              <a:rPr lang="en-US" sz="2800" dirty="0"/>
              <a:t>The process involve a relatively straight and forward process, while in other circumstances the process can be very complex.</a:t>
            </a:r>
          </a:p>
          <a:p>
            <a:r>
              <a:rPr lang="en-US" sz="2800" dirty="0"/>
              <a:t>The complexity of the process will reflect the nature and level of the phytosanitary risk the importing country might be exposed to and</a:t>
            </a:r>
          </a:p>
          <a:p>
            <a:r>
              <a:rPr lang="en-US" sz="2800" dirty="0"/>
              <a:t>Whether regulatory measures are available to address the risk</a:t>
            </a:r>
          </a:p>
        </p:txBody>
      </p:sp>
    </p:spTree>
    <p:extLst>
      <p:ext uri="{BB962C8B-B14F-4D97-AF65-F5344CB8AC3E}">
        <p14:creationId xmlns:p14="http://schemas.microsoft.com/office/powerpoint/2010/main" val="750265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 OF PLANT PROTECTION</a:t>
            </a:r>
            <a:endParaRPr lang="en-US" dirty="0"/>
          </a:p>
        </p:txBody>
      </p:sp>
      <p:sp>
        <p:nvSpPr>
          <p:cNvPr id="3" name="Content Placeholder 2"/>
          <p:cNvSpPr>
            <a:spLocks noGrp="1"/>
          </p:cNvSpPr>
          <p:nvPr>
            <p:ph idx="1"/>
          </p:nvPr>
        </p:nvSpPr>
        <p:spPr/>
        <p:txBody>
          <a:bodyPr/>
          <a:lstStyle/>
          <a:p>
            <a:r>
              <a:rPr lang="en-US" dirty="0" smtClean="0"/>
              <a:t>1986-87 Division of Plant protection formed.</a:t>
            </a:r>
          </a:p>
          <a:p>
            <a:endParaRPr lang="en-US" dirty="0" smtClean="0"/>
          </a:p>
          <a:p>
            <a:r>
              <a:rPr lang="en-US" dirty="0"/>
              <a:t>1986- Outbreak of Brown Locust from Karoo Region in South Africa.</a:t>
            </a:r>
          </a:p>
          <a:p>
            <a:endParaRPr lang="en-US" dirty="0"/>
          </a:p>
        </p:txBody>
      </p:sp>
    </p:spTree>
    <p:extLst>
      <p:ext uri="{BB962C8B-B14F-4D97-AF65-F5344CB8AC3E}">
        <p14:creationId xmlns:p14="http://schemas.microsoft.com/office/powerpoint/2010/main" val="13796682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A0293-9D77-4C58-9E79-55894575AA18}"/>
              </a:ext>
            </a:extLst>
          </p:cNvPr>
          <p:cNvSpPr>
            <a:spLocks noGrp="1"/>
          </p:cNvSpPr>
          <p:nvPr>
            <p:ph type="title"/>
          </p:nvPr>
        </p:nvSpPr>
        <p:spPr/>
        <p:txBody>
          <a:bodyPr/>
          <a:lstStyle/>
          <a:p>
            <a:r>
              <a:rPr lang="en-US" dirty="0"/>
              <a:t>Why do countries need to seek access to market</a:t>
            </a:r>
          </a:p>
        </p:txBody>
      </p:sp>
      <p:sp>
        <p:nvSpPr>
          <p:cNvPr id="3" name="Content Placeholder 2">
            <a:extLst>
              <a:ext uri="{FF2B5EF4-FFF2-40B4-BE49-F238E27FC236}">
                <a16:creationId xmlns:a16="http://schemas.microsoft.com/office/drawing/2014/main" id="{8CCEEA28-726D-447A-9AC4-FF1EF562D6D5}"/>
              </a:ext>
            </a:extLst>
          </p:cNvPr>
          <p:cNvSpPr>
            <a:spLocks noGrp="1"/>
          </p:cNvSpPr>
          <p:nvPr>
            <p:ph idx="1"/>
          </p:nvPr>
        </p:nvSpPr>
        <p:spPr/>
        <p:txBody>
          <a:bodyPr>
            <a:normAutofit/>
          </a:bodyPr>
          <a:lstStyle/>
          <a:p>
            <a:r>
              <a:rPr lang="en-US" dirty="0"/>
              <a:t>This process is crucial for ensuring that products meet the necessary standards and regulations of the importing country.</a:t>
            </a:r>
          </a:p>
          <a:p>
            <a:r>
              <a:rPr lang="en-US" dirty="0"/>
              <a:t>The process is influenced by various factors including:</a:t>
            </a:r>
          </a:p>
          <a:p>
            <a:pPr>
              <a:buFont typeface="Arial" panose="020B0604020202020204" pitchFamily="34" charset="0"/>
              <a:buChar char="•"/>
            </a:pPr>
            <a:r>
              <a:rPr lang="en-US" dirty="0"/>
              <a:t>Phytosanitary measures</a:t>
            </a:r>
          </a:p>
          <a:p>
            <a:pPr>
              <a:buFont typeface="Arial" panose="020B0604020202020204" pitchFamily="34" charset="0"/>
              <a:buChar char="•"/>
            </a:pPr>
            <a:r>
              <a:rPr lang="en-US" dirty="0"/>
              <a:t>International agreements </a:t>
            </a:r>
          </a:p>
        </p:txBody>
      </p:sp>
    </p:spTree>
    <p:extLst>
      <p:ext uri="{BB962C8B-B14F-4D97-AF65-F5344CB8AC3E}">
        <p14:creationId xmlns:p14="http://schemas.microsoft.com/office/powerpoint/2010/main" val="2984681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EA1D1-9B4D-4DFB-AC8A-ECFD5BA07EF6}"/>
              </a:ext>
            </a:extLst>
          </p:cNvPr>
          <p:cNvSpPr>
            <a:spLocks noGrp="1"/>
          </p:cNvSpPr>
          <p:nvPr>
            <p:ph type="title"/>
          </p:nvPr>
        </p:nvSpPr>
        <p:spPr/>
        <p:txBody>
          <a:bodyPr/>
          <a:lstStyle/>
          <a:p>
            <a:r>
              <a:rPr lang="en-US" dirty="0"/>
              <a:t>TYPES OF MARKETS</a:t>
            </a:r>
          </a:p>
        </p:txBody>
      </p:sp>
      <p:sp>
        <p:nvSpPr>
          <p:cNvPr id="3" name="Content Placeholder 2">
            <a:extLst>
              <a:ext uri="{FF2B5EF4-FFF2-40B4-BE49-F238E27FC236}">
                <a16:creationId xmlns:a16="http://schemas.microsoft.com/office/drawing/2014/main" id="{9514AF3B-193E-497F-8AF6-DF521312AF14}"/>
              </a:ext>
            </a:extLst>
          </p:cNvPr>
          <p:cNvSpPr>
            <a:spLocks noGrp="1"/>
          </p:cNvSpPr>
          <p:nvPr>
            <p:ph idx="1"/>
          </p:nvPr>
        </p:nvSpPr>
        <p:spPr/>
        <p:txBody>
          <a:bodyPr/>
          <a:lstStyle/>
          <a:p>
            <a:r>
              <a:rPr lang="en-US" dirty="0"/>
              <a:t>We have two types of markets which are:</a:t>
            </a:r>
          </a:p>
          <a:p>
            <a:pPr>
              <a:buFont typeface="+mj-lt"/>
              <a:buAutoNum type="arabicPeriod"/>
            </a:pPr>
            <a:r>
              <a:rPr lang="en-US" dirty="0"/>
              <a:t> </a:t>
            </a:r>
            <a:r>
              <a:rPr lang="en-US" dirty="0" smtClean="0"/>
              <a:t>Permit </a:t>
            </a:r>
            <a:r>
              <a:rPr lang="en-US" dirty="0"/>
              <a:t>market (Relatively straight forward process) and </a:t>
            </a:r>
          </a:p>
          <a:p>
            <a:pPr>
              <a:buFont typeface="+mj-lt"/>
              <a:buAutoNum type="arabicPeriod"/>
            </a:pPr>
            <a:r>
              <a:rPr lang="en-US" dirty="0"/>
              <a:t>P</a:t>
            </a:r>
            <a:r>
              <a:rPr lang="en-US" dirty="0" smtClean="0"/>
              <a:t>rotocol </a:t>
            </a:r>
            <a:r>
              <a:rPr lang="en-US" dirty="0"/>
              <a:t>market (Complex process)</a:t>
            </a:r>
          </a:p>
        </p:txBody>
      </p:sp>
    </p:spTree>
    <p:extLst>
      <p:ext uri="{BB962C8B-B14F-4D97-AF65-F5344CB8AC3E}">
        <p14:creationId xmlns:p14="http://schemas.microsoft.com/office/powerpoint/2010/main" val="2425156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79EAF-8706-423A-8D43-ACB03E51CA8B}"/>
              </a:ext>
            </a:extLst>
          </p:cNvPr>
          <p:cNvSpPr>
            <a:spLocks noGrp="1"/>
          </p:cNvSpPr>
          <p:nvPr>
            <p:ph type="title"/>
          </p:nvPr>
        </p:nvSpPr>
        <p:spPr>
          <a:xfrm>
            <a:off x="609600" y="0"/>
            <a:ext cx="10972800" cy="1037492"/>
          </a:xfrm>
        </p:spPr>
        <p:txBody>
          <a:bodyPr/>
          <a:lstStyle/>
          <a:p>
            <a:r>
              <a:rPr lang="en-US" dirty="0"/>
              <a:t>Permit market</a:t>
            </a:r>
          </a:p>
        </p:txBody>
      </p:sp>
      <p:sp>
        <p:nvSpPr>
          <p:cNvPr id="3" name="Content Placeholder 2">
            <a:extLst>
              <a:ext uri="{FF2B5EF4-FFF2-40B4-BE49-F238E27FC236}">
                <a16:creationId xmlns:a16="http://schemas.microsoft.com/office/drawing/2014/main" id="{4B46DB26-359A-4AD4-B247-9EF9813D943B}"/>
              </a:ext>
            </a:extLst>
          </p:cNvPr>
          <p:cNvSpPr>
            <a:spLocks noGrp="1"/>
          </p:cNvSpPr>
          <p:nvPr>
            <p:ph idx="1"/>
          </p:nvPr>
        </p:nvSpPr>
        <p:spPr>
          <a:xfrm>
            <a:off x="609599" y="1292469"/>
            <a:ext cx="11136923" cy="4941277"/>
          </a:xfrm>
        </p:spPr>
        <p:txBody>
          <a:bodyPr/>
          <a:lstStyle/>
          <a:p>
            <a:pPr marL="0" indent="0">
              <a:buNone/>
            </a:pPr>
            <a:r>
              <a:rPr lang="en-US" dirty="0" smtClean="0"/>
              <a:t>This market simply request an </a:t>
            </a:r>
            <a:r>
              <a:rPr lang="en-US" dirty="0"/>
              <a:t>import permit from one country to another. </a:t>
            </a:r>
          </a:p>
          <a:p>
            <a:r>
              <a:rPr lang="en-US" dirty="0"/>
              <a:t>Once the import permit is issued it automatically indicate that a market has been granted.</a:t>
            </a:r>
          </a:p>
          <a:p>
            <a:r>
              <a:rPr lang="en-US" dirty="0"/>
              <a:t>A Permit market system has specific requirements and conditions set by the importing country. </a:t>
            </a:r>
          </a:p>
          <a:p>
            <a:r>
              <a:rPr lang="en-US" dirty="0"/>
              <a:t>The process involved in permit market is very short</a:t>
            </a:r>
          </a:p>
          <a:p>
            <a:r>
              <a:rPr lang="en-US" dirty="0"/>
              <a:t>The exporting country only need to comply with the set conditions of the importing country</a:t>
            </a:r>
          </a:p>
          <a:p>
            <a:pPr marL="0" indent="0">
              <a:buNone/>
            </a:pPr>
            <a:endParaRPr lang="en-US" dirty="0"/>
          </a:p>
        </p:txBody>
      </p:sp>
    </p:spTree>
    <p:extLst>
      <p:ext uri="{BB962C8B-B14F-4D97-AF65-F5344CB8AC3E}">
        <p14:creationId xmlns:p14="http://schemas.microsoft.com/office/powerpoint/2010/main" val="11949440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FBE9D-A8BB-4BFA-814B-6A9AA096C9F5}"/>
              </a:ext>
            </a:extLst>
          </p:cNvPr>
          <p:cNvSpPr>
            <a:spLocks noGrp="1"/>
          </p:cNvSpPr>
          <p:nvPr>
            <p:ph type="title"/>
          </p:nvPr>
        </p:nvSpPr>
        <p:spPr/>
        <p:txBody>
          <a:bodyPr/>
          <a:lstStyle/>
          <a:p>
            <a:r>
              <a:rPr lang="en-US" dirty="0"/>
              <a:t> Protocol market?</a:t>
            </a:r>
          </a:p>
        </p:txBody>
      </p:sp>
      <p:sp>
        <p:nvSpPr>
          <p:cNvPr id="3" name="Content Placeholder 2">
            <a:extLst>
              <a:ext uri="{FF2B5EF4-FFF2-40B4-BE49-F238E27FC236}">
                <a16:creationId xmlns:a16="http://schemas.microsoft.com/office/drawing/2014/main" id="{5C808823-1A54-437B-9DC4-4DC36413B37D}"/>
              </a:ext>
            </a:extLst>
          </p:cNvPr>
          <p:cNvSpPr>
            <a:spLocks noGrp="1"/>
          </p:cNvSpPr>
          <p:nvPr>
            <p:ph idx="1"/>
          </p:nvPr>
        </p:nvSpPr>
        <p:spPr/>
        <p:txBody>
          <a:bodyPr>
            <a:normAutofit fontScale="70000" lnSpcReduction="20000"/>
          </a:bodyPr>
          <a:lstStyle/>
          <a:p>
            <a:pPr marL="0" indent="0">
              <a:buNone/>
            </a:pPr>
            <a:r>
              <a:rPr lang="en-US" dirty="0"/>
              <a:t>The  initiation of the process, takes the form of a written submission from the relevant government authority of the exporting country to the counterpart agency of the importing country.</a:t>
            </a:r>
          </a:p>
          <a:p>
            <a:r>
              <a:rPr lang="en-US" dirty="0"/>
              <a:t>The protocol market involves a structured process that includes:</a:t>
            </a:r>
          </a:p>
          <a:p>
            <a:pPr>
              <a:buFont typeface="Arial" panose="020B0604020202020204" pitchFamily="34" charset="0"/>
              <a:buChar char="•"/>
            </a:pPr>
            <a:r>
              <a:rPr lang="en-US" dirty="0"/>
              <a:t> negotiations between countries</a:t>
            </a:r>
          </a:p>
          <a:p>
            <a:pPr>
              <a:buFont typeface="Arial" panose="020B0604020202020204" pitchFamily="34" charset="0"/>
              <a:buChar char="•"/>
            </a:pPr>
            <a:r>
              <a:rPr lang="en-US" dirty="0"/>
              <a:t>preparing technical market access submissions</a:t>
            </a:r>
          </a:p>
          <a:p>
            <a:pPr marL="0" lvl="0" indent="0">
              <a:buClr>
                <a:srgbClr val="90C226"/>
              </a:buClr>
              <a:buNone/>
            </a:pPr>
            <a:r>
              <a:rPr lang="en-US" dirty="0"/>
              <a:t> undertaking pest risk analysis before developing import conditions</a:t>
            </a:r>
          </a:p>
          <a:p>
            <a:pPr marL="0" lvl="0" indent="0">
              <a:buClr>
                <a:srgbClr val="90C226"/>
              </a:buClr>
              <a:buNone/>
            </a:pPr>
            <a:endParaRPr lang="en-US" b="1" dirty="0">
              <a:solidFill>
                <a:prstClr val="black">
                  <a:lumMod val="75000"/>
                  <a:lumOff val="25000"/>
                </a:prstClr>
              </a:solidFill>
            </a:endParaRPr>
          </a:p>
          <a:p>
            <a:pPr marL="0" lvl="0" indent="0">
              <a:buClr>
                <a:srgbClr val="90C226"/>
              </a:buClr>
              <a:buNone/>
            </a:pPr>
            <a:r>
              <a:rPr lang="en-US" b="1" dirty="0">
                <a:solidFill>
                  <a:prstClr val="black">
                    <a:lumMod val="75000"/>
                    <a:lumOff val="25000"/>
                  </a:prstClr>
                </a:solidFill>
              </a:rPr>
              <a:t>NB: </a:t>
            </a:r>
            <a:r>
              <a:rPr lang="en-US" dirty="0">
                <a:solidFill>
                  <a:prstClr val="black">
                    <a:lumMod val="75000"/>
                    <a:lumOff val="25000"/>
                  </a:prstClr>
                </a:solidFill>
              </a:rPr>
              <a:t>Protocol market</a:t>
            </a:r>
            <a:r>
              <a:rPr lang="en-US" b="1" dirty="0">
                <a:solidFill>
                  <a:prstClr val="black">
                    <a:lumMod val="75000"/>
                    <a:lumOff val="25000"/>
                  </a:prstClr>
                </a:solidFill>
              </a:rPr>
              <a:t> </a:t>
            </a:r>
            <a:r>
              <a:rPr lang="en-US" dirty="0">
                <a:solidFill>
                  <a:prstClr val="black">
                    <a:lumMod val="75000"/>
                    <a:lumOff val="25000"/>
                  </a:prstClr>
                </a:solidFill>
              </a:rPr>
              <a:t>process can be complex and may take years to complete, depending on:</a:t>
            </a:r>
          </a:p>
          <a:p>
            <a:pPr lvl="0">
              <a:buClr>
                <a:srgbClr val="90C226"/>
              </a:buClr>
              <a:buFont typeface="Arial" panose="020B0604020202020204" pitchFamily="34" charset="0"/>
              <a:buChar char="•"/>
            </a:pPr>
            <a:r>
              <a:rPr lang="en-US" dirty="0">
                <a:solidFill>
                  <a:prstClr val="black">
                    <a:lumMod val="75000"/>
                    <a:lumOff val="25000"/>
                  </a:prstClr>
                </a:solidFill>
              </a:rPr>
              <a:t>The nature of the product</a:t>
            </a:r>
          </a:p>
          <a:p>
            <a:pPr lvl="0">
              <a:buClr>
                <a:srgbClr val="90C226"/>
              </a:buClr>
              <a:buFont typeface="Arial" panose="020B0604020202020204" pitchFamily="34" charset="0"/>
              <a:buChar char="•"/>
            </a:pPr>
            <a:r>
              <a:rPr lang="en-US" dirty="0" smtClean="0">
                <a:solidFill>
                  <a:prstClr val="black">
                    <a:lumMod val="75000"/>
                    <a:lumOff val="25000"/>
                  </a:prstClr>
                </a:solidFill>
              </a:rPr>
              <a:t>The </a:t>
            </a:r>
            <a:r>
              <a:rPr lang="en-US" dirty="0">
                <a:solidFill>
                  <a:prstClr val="black">
                    <a:lumMod val="75000"/>
                    <a:lumOff val="25000"/>
                  </a:prstClr>
                </a:solidFill>
              </a:rPr>
              <a:t>ability to satisfy the techno-regulatory requirements of the importing country.       </a:t>
            </a:r>
          </a:p>
          <a:p>
            <a:pPr>
              <a:buFont typeface="Arial" panose="020B0604020202020204" pitchFamily="34" charset="0"/>
              <a:buChar char="•"/>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692521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920D4-7ADF-4585-ACFE-A0CCF68BA01C}"/>
              </a:ext>
            </a:extLst>
          </p:cNvPr>
          <p:cNvSpPr>
            <a:spLocks noGrp="1"/>
          </p:cNvSpPr>
          <p:nvPr>
            <p:ph type="title"/>
          </p:nvPr>
        </p:nvSpPr>
        <p:spPr/>
        <p:txBody>
          <a:bodyPr/>
          <a:lstStyle/>
          <a:p>
            <a:r>
              <a:rPr lang="en-US" dirty="0"/>
              <a:t>Update on available markets</a:t>
            </a:r>
          </a:p>
        </p:txBody>
      </p:sp>
      <p:sp>
        <p:nvSpPr>
          <p:cNvPr id="3" name="Content Placeholder 2">
            <a:extLst>
              <a:ext uri="{FF2B5EF4-FFF2-40B4-BE49-F238E27FC236}">
                <a16:creationId xmlns:a16="http://schemas.microsoft.com/office/drawing/2014/main" id="{9C72C6DB-5D29-47A5-B74E-CA552F2C23D8}"/>
              </a:ext>
            </a:extLst>
          </p:cNvPr>
          <p:cNvSpPr>
            <a:spLocks noGrp="1"/>
          </p:cNvSpPr>
          <p:nvPr>
            <p:ph idx="1"/>
          </p:nvPr>
        </p:nvSpPr>
        <p:spPr>
          <a:xfrm>
            <a:off x="677334" y="2160589"/>
            <a:ext cx="8596668" cy="4630736"/>
          </a:xfrm>
        </p:spPr>
        <p:txBody>
          <a:bodyPr>
            <a:normAutofit fontScale="70000" lnSpcReduction="20000"/>
          </a:bodyPr>
          <a:lstStyle/>
          <a:p>
            <a:pPr marL="0" indent="0">
              <a:buNone/>
            </a:pPr>
            <a:r>
              <a:rPr lang="en-US" dirty="0"/>
              <a:t>Currently the </a:t>
            </a:r>
            <a:r>
              <a:rPr lang="en-US" dirty="0" smtClean="0"/>
              <a:t>department - BW </a:t>
            </a:r>
            <a:r>
              <a:rPr lang="en-US" dirty="0"/>
              <a:t>has acquired market access for fresh citrus fruits to</a:t>
            </a:r>
          </a:p>
          <a:p>
            <a:r>
              <a:rPr lang="en-US" dirty="0"/>
              <a:t>EU, Canada, Singapore, United Kingdom, United Arab Emirates, Hong Kong, Oman, Zambia, Saudi Arabia, Iraq, South Africa, Bangladesh, Taiwan, Malaysia, Namibia, Russia, Zimbabwe, Indonesia , Mozambique and </a:t>
            </a:r>
            <a:r>
              <a:rPr lang="en-US" dirty="0" err="1"/>
              <a:t>Phillippines</a:t>
            </a:r>
            <a:endParaRPr lang="en-US" dirty="0"/>
          </a:p>
          <a:p>
            <a:pPr marL="0" indent="0">
              <a:buNone/>
            </a:pPr>
            <a:r>
              <a:rPr lang="en-US" dirty="0"/>
              <a:t>Negotiations for other markets for citrus fruits in order to expand the market is still on-going between Botswana and the following countries and the negotiations are at different stages: </a:t>
            </a:r>
          </a:p>
          <a:p>
            <a:pPr>
              <a:buFont typeface="Arial" panose="020B0604020202020204" pitchFamily="34" charset="0"/>
              <a:buChar char="•"/>
            </a:pPr>
            <a:r>
              <a:rPr lang="en-US" dirty="0"/>
              <a:t>America            </a:t>
            </a:r>
          </a:p>
          <a:p>
            <a:pPr>
              <a:buFont typeface="Arial" panose="020B0604020202020204" pitchFamily="34" charset="0"/>
              <a:buChar char="•"/>
            </a:pPr>
            <a:r>
              <a:rPr lang="en-US" dirty="0"/>
              <a:t>Korea</a:t>
            </a:r>
          </a:p>
          <a:p>
            <a:pPr>
              <a:buFont typeface="Arial" panose="020B0604020202020204" pitchFamily="34" charset="0"/>
              <a:buChar char="•"/>
            </a:pPr>
            <a:r>
              <a:rPr lang="en-US" dirty="0"/>
              <a:t>China and </a:t>
            </a:r>
          </a:p>
          <a:p>
            <a:pPr>
              <a:buFont typeface="Arial" panose="020B0604020202020204" pitchFamily="34" charset="0"/>
              <a:buChar char="•"/>
            </a:pPr>
            <a:r>
              <a:rPr lang="en-US" dirty="0"/>
              <a:t>India</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D5779486-A79E-4EA7-ACD7-D4228C063CFB}"/>
              </a:ext>
            </a:extLst>
          </p:cNvPr>
          <p:cNvPicPr>
            <a:picLocks noChangeAspect="1"/>
          </p:cNvPicPr>
          <p:nvPr/>
        </p:nvPicPr>
        <p:blipFill>
          <a:blip r:embed="rId2"/>
          <a:stretch>
            <a:fillRect/>
          </a:stretch>
        </p:blipFill>
        <p:spPr>
          <a:xfrm>
            <a:off x="9407768" y="3229709"/>
            <a:ext cx="2676525" cy="2295524"/>
          </a:xfrm>
          <a:prstGeom prst="rect">
            <a:avLst/>
          </a:prstGeom>
        </p:spPr>
      </p:pic>
    </p:spTree>
    <p:extLst>
      <p:ext uri="{BB962C8B-B14F-4D97-AF65-F5344CB8AC3E}">
        <p14:creationId xmlns:p14="http://schemas.microsoft.com/office/powerpoint/2010/main" val="2033106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99EB-8D3A-4252-8145-9198D4FDD9C7}"/>
              </a:ext>
            </a:extLst>
          </p:cNvPr>
          <p:cNvSpPr>
            <a:spLocks noGrp="1"/>
          </p:cNvSpPr>
          <p:nvPr>
            <p:ph type="title"/>
          </p:nvPr>
        </p:nvSpPr>
        <p:spPr/>
        <p:txBody>
          <a:bodyPr/>
          <a:lstStyle/>
          <a:p>
            <a:r>
              <a:rPr lang="en-US" dirty="0"/>
              <a:t>Update on market access continues……..</a:t>
            </a:r>
          </a:p>
        </p:txBody>
      </p:sp>
      <p:sp>
        <p:nvSpPr>
          <p:cNvPr id="3" name="Content Placeholder 2">
            <a:extLst>
              <a:ext uri="{FF2B5EF4-FFF2-40B4-BE49-F238E27FC236}">
                <a16:creationId xmlns:a16="http://schemas.microsoft.com/office/drawing/2014/main" id="{4255F787-1DEF-4427-9B61-5E0E190952F5}"/>
              </a:ext>
            </a:extLst>
          </p:cNvPr>
          <p:cNvSpPr>
            <a:spLocks noGrp="1"/>
          </p:cNvSpPr>
          <p:nvPr>
            <p:ph idx="1"/>
          </p:nvPr>
        </p:nvSpPr>
        <p:spPr/>
        <p:txBody>
          <a:bodyPr/>
          <a:lstStyle/>
          <a:p>
            <a:r>
              <a:rPr lang="en-US" dirty="0"/>
              <a:t>The department has also been granted market for farmers for the following commodities:</a:t>
            </a:r>
          </a:p>
          <a:p>
            <a:pPr>
              <a:buFont typeface="Arial" panose="020B0604020202020204" pitchFamily="34" charset="0"/>
              <a:buChar char="•"/>
            </a:pPr>
            <a:r>
              <a:rPr lang="en-US" dirty="0"/>
              <a:t>Safflower grain to USA (Does not require phytosanitary certificate)</a:t>
            </a:r>
          </a:p>
          <a:p>
            <a:pPr>
              <a:buFont typeface="Arial" panose="020B0604020202020204" pitchFamily="34" charset="0"/>
              <a:buChar char="•"/>
            </a:pPr>
            <a:r>
              <a:rPr lang="en-US" dirty="0"/>
              <a:t>Dried moringa and turmeric to EU (Does not require phytosanitary certificate)</a:t>
            </a:r>
          </a:p>
          <a:p>
            <a:pPr marL="0" indent="0">
              <a:buNone/>
            </a:pPr>
            <a:endParaRPr lang="en-US" dirty="0"/>
          </a:p>
        </p:txBody>
      </p:sp>
    </p:spTree>
    <p:extLst>
      <p:ext uri="{BB962C8B-B14F-4D97-AF65-F5344CB8AC3E}">
        <p14:creationId xmlns:p14="http://schemas.microsoft.com/office/powerpoint/2010/main" val="19082266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70923" y="301116"/>
            <a:ext cx="3825423" cy="1088069"/>
          </a:xfrm>
        </p:spPr>
        <p:txBody>
          <a:bodyPr/>
          <a:lstStyle/>
          <a:p>
            <a:pPr algn="ctr"/>
            <a:r>
              <a:rPr lang="en-US" dirty="0"/>
              <a:t>THANK YOU</a:t>
            </a:r>
          </a:p>
        </p:txBody>
      </p:sp>
      <p:pic>
        <p:nvPicPr>
          <p:cNvPr id="3" name="Picture 2"/>
          <p:cNvPicPr>
            <a:picLocks noChangeAspect="1"/>
          </p:cNvPicPr>
          <p:nvPr/>
        </p:nvPicPr>
        <p:blipFill>
          <a:blip r:embed="rId2"/>
          <a:stretch>
            <a:fillRect/>
          </a:stretch>
        </p:blipFill>
        <p:spPr>
          <a:xfrm>
            <a:off x="914399" y="1130732"/>
            <a:ext cx="6682154" cy="2760451"/>
          </a:xfrm>
          <a:prstGeom prst="rect">
            <a:avLst/>
          </a:prstGeom>
        </p:spPr>
      </p:pic>
      <p:pic>
        <p:nvPicPr>
          <p:cNvPr id="5" name="Picture 4"/>
          <p:cNvPicPr>
            <a:picLocks noChangeAspect="1"/>
          </p:cNvPicPr>
          <p:nvPr/>
        </p:nvPicPr>
        <p:blipFill>
          <a:blip r:embed="rId3"/>
          <a:stretch>
            <a:fillRect/>
          </a:stretch>
        </p:blipFill>
        <p:spPr>
          <a:xfrm>
            <a:off x="5661025" y="3891183"/>
            <a:ext cx="3673475" cy="2752090"/>
          </a:xfrm>
          <a:prstGeom prst="rect">
            <a:avLst/>
          </a:prstGeom>
        </p:spPr>
      </p:pic>
    </p:spTree>
    <p:extLst>
      <p:ext uri="{BB962C8B-B14F-4D97-AF65-F5344CB8AC3E}">
        <p14:creationId xmlns:p14="http://schemas.microsoft.com/office/powerpoint/2010/main" val="1659298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MANDATE( PLANT PROTECTION)</a:t>
            </a:r>
            <a:endParaRPr lang="en-US" dirty="0"/>
          </a:p>
        </p:txBody>
      </p:sp>
      <p:sp>
        <p:nvSpPr>
          <p:cNvPr id="3" name="Content Placeholder 2"/>
          <p:cNvSpPr>
            <a:spLocks noGrp="1"/>
          </p:cNvSpPr>
          <p:nvPr>
            <p:ph idx="1"/>
          </p:nvPr>
        </p:nvSpPr>
        <p:spPr/>
        <p:txBody>
          <a:bodyPr/>
          <a:lstStyle/>
          <a:p>
            <a:r>
              <a:rPr lang="en-US" dirty="0" smtClean="0"/>
              <a:t>Control of Migrant Pests( </a:t>
            </a:r>
            <a:r>
              <a:rPr lang="en-US" dirty="0" err="1" smtClean="0"/>
              <a:t>Quelea</a:t>
            </a:r>
            <a:r>
              <a:rPr lang="en-US" dirty="0" smtClean="0"/>
              <a:t>, Locusts. African Armyworm)</a:t>
            </a:r>
          </a:p>
          <a:p>
            <a:endParaRPr lang="en-US" dirty="0"/>
          </a:p>
        </p:txBody>
      </p:sp>
      <p:sp>
        <p:nvSpPr>
          <p:cNvPr id="4" name="AutoShape 2" descr="Red-billed quelea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1295401" y="3156667"/>
            <a:ext cx="2568933" cy="1860605"/>
          </a:xfrm>
          <a:prstGeom prst="rect">
            <a:avLst/>
          </a:prstGeom>
        </p:spPr>
      </p:pic>
      <p:pic>
        <p:nvPicPr>
          <p:cNvPr id="6" name="Picture 5"/>
          <p:cNvPicPr>
            <a:picLocks noChangeAspect="1"/>
          </p:cNvPicPr>
          <p:nvPr/>
        </p:nvPicPr>
        <p:blipFill>
          <a:blip r:embed="rId3"/>
          <a:stretch>
            <a:fillRect/>
          </a:stretch>
        </p:blipFill>
        <p:spPr>
          <a:xfrm>
            <a:off x="4007457" y="3156664"/>
            <a:ext cx="2536466" cy="1860608"/>
          </a:xfrm>
          <a:prstGeom prst="rect">
            <a:avLst/>
          </a:prstGeom>
        </p:spPr>
      </p:pic>
      <p:pic>
        <p:nvPicPr>
          <p:cNvPr id="7" name="Picture 6"/>
          <p:cNvPicPr>
            <a:picLocks noChangeAspect="1"/>
          </p:cNvPicPr>
          <p:nvPr/>
        </p:nvPicPr>
        <p:blipFill>
          <a:blip r:embed="rId4"/>
          <a:stretch>
            <a:fillRect/>
          </a:stretch>
        </p:blipFill>
        <p:spPr>
          <a:xfrm>
            <a:off x="7060757" y="3156664"/>
            <a:ext cx="3188474" cy="1860608"/>
          </a:xfrm>
          <a:prstGeom prst="rect">
            <a:avLst/>
          </a:prstGeom>
        </p:spPr>
      </p:pic>
    </p:spTree>
    <p:extLst>
      <p:ext uri="{BB962C8B-B14F-4D97-AF65-F5344CB8AC3E}">
        <p14:creationId xmlns:p14="http://schemas.microsoft.com/office/powerpoint/2010/main" val="55084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LOCUSTS</a:t>
            </a:r>
            <a:endParaRPr lang="en-US" dirty="0"/>
          </a:p>
        </p:txBody>
      </p:sp>
      <p:pic>
        <p:nvPicPr>
          <p:cNvPr id="4" name="Content Placeholder 3"/>
          <p:cNvPicPr>
            <a:picLocks noGrp="1" noChangeAspect="1"/>
          </p:cNvPicPr>
          <p:nvPr>
            <p:ph idx="1"/>
          </p:nvPr>
        </p:nvPicPr>
        <p:blipFill>
          <a:blip r:embed="rId2"/>
          <a:stretch>
            <a:fillRect/>
          </a:stretch>
        </p:blipFill>
        <p:spPr>
          <a:xfrm>
            <a:off x="636104" y="2449002"/>
            <a:ext cx="3641698" cy="2830664"/>
          </a:xfrm>
          <a:prstGeom prst="rect">
            <a:avLst/>
          </a:prstGeom>
        </p:spPr>
      </p:pic>
      <p:pic>
        <p:nvPicPr>
          <p:cNvPr id="5" name="Picture 4"/>
          <p:cNvPicPr>
            <a:picLocks noChangeAspect="1"/>
          </p:cNvPicPr>
          <p:nvPr/>
        </p:nvPicPr>
        <p:blipFill>
          <a:blip r:embed="rId3"/>
          <a:stretch>
            <a:fillRect/>
          </a:stretch>
        </p:blipFill>
        <p:spPr>
          <a:xfrm>
            <a:off x="4277803" y="2449002"/>
            <a:ext cx="3267986" cy="2830664"/>
          </a:xfrm>
          <a:prstGeom prst="rect">
            <a:avLst/>
          </a:prstGeom>
        </p:spPr>
      </p:pic>
      <p:pic>
        <p:nvPicPr>
          <p:cNvPr id="7" name="Picture 6"/>
          <p:cNvPicPr>
            <a:picLocks noChangeAspect="1"/>
          </p:cNvPicPr>
          <p:nvPr/>
        </p:nvPicPr>
        <p:blipFill>
          <a:blip r:embed="rId4"/>
          <a:stretch>
            <a:fillRect/>
          </a:stretch>
        </p:blipFill>
        <p:spPr>
          <a:xfrm>
            <a:off x="7545789" y="2449002"/>
            <a:ext cx="4031310" cy="2830664"/>
          </a:xfrm>
          <a:prstGeom prst="rect">
            <a:avLst/>
          </a:prstGeom>
        </p:spPr>
      </p:pic>
    </p:spTree>
    <p:extLst>
      <p:ext uri="{BB962C8B-B14F-4D97-AF65-F5344CB8AC3E}">
        <p14:creationId xmlns:p14="http://schemas.microsoft.com/office/powerpoint/2010/main" val="1976584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pests</a:t>
            </a:r>
            <a:endParaRPr lang="en-US" dirty="0"/>
          </a:p>
        </p:txBody>
      </p:sp>
      <p:sp>
        <p:nvSpPr>
          <p:cNvPr id="3" name="Content Placeholder 2"/>
          <p:cNvSpPr>
            <a:spLocks noGrp="1"/>
          </p:cNvSpPr>
          <p:nvPr>
            <p:ph idx="1"/>
          </p:nvPr>
        </p:nvSpPr>
        <p:spPr/>
        <p:txBody>
          <a:bodyPr>
            <a:normAutofit/>
          </a:bodyPr>
          <a:lstStyle/>
          <a:p>
            <a:r>
              <a:rPr lang="en-US" dirty="0" smtClean="0"/>
              <a:t>Rodents( Rats) – Recent out break</a:t>
            </a:r>
          </a:p>
          <a:p>
            <a:r>
              <a:rPr lang="en-US" dirty="0" smtClean="0"/>
              <a:t>Corn Cricket.- Airport</a:t>
            </a:r>
          </a:p>
          <a:p>
            <a:r>
              <a:rPr lang="en-US" dirty="0" smtClean="0"/>
              <a:t>To provide technical advice on management of non- migrant pests, weeds and Diseases - CBS.</a:t>
            </a:r>
          </a:p>
          <a:p>
            <a:r>
              <a:rPr lang="en-US" dirty="0" smtClean="0"/>
              <a:t>Conduct Demonstrations – Weeds control.</a:t>
            </a:r>
          </a:p>
          <a:p>
            <a:r>
              <a:rPr lang="en-GB" dirty="0" smtClean="0"/>
              <a:t>Weeds / Eggs contamination of product – MKT rejection</a:t>
            </a:r>
            <a:endParaRPr lang="en-US" dirty="0" smtClean="0"/>
          </a:p>
          <a:p>
            <a:endParaRPr lang="en-US" dirty="0"/>
          </a:p>
        </p:txBody>
      </p:sp>
    </p:spTree>
    <p:extLst>
      <p:ext uri="{BB962C8B-B14F-4D97-AF65-F5344CB8AC3E}">
        <p14:creationId xmlns:p14="http://schemas.microsoft.com/office/powerpoint/2010/main" val="1151488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Statutes</a:t>
            </a:r>
            <a:endParaRPr lang="en-US" dirty="0"/>
          </a:p>
        </p:txBody>
      </p:sp>
      <p:sp>
        <p:nvSpPr>
          <p:cNvPr id="3" name="Content Placeholder 2"/>
          <p:cNvSpPr>
            <a:spLocks noGrp="1"/>
          </p:cNvSpPr>
          <p:nvPr>
            <p:ph idx="1"/>
          </p:nvPr>
        </p:nvSpPr>
        <p:spPr/>
        <p:txBody>
          <a:bodyPr/>
          <a:lstStyle/>
          <a:p>
            <a:r>
              <a:rPr lang="en-US" dirty="0" smtClean="0"/>
              <a:t>Pests and Diseases Act of 1958.( Plant Protection Act 2007 ACT)</a:t>
            </a:r>
          </a:p>
          <a:p>
            <a:r>
              <a:rPr lang="en-US" dirty="0" smtClean="0"/>
              <a:t>Locust Act.</a:t>
            </a:r>
          </a:p>
          <a:p>
            <a:r>
              <a:rPr lang="en-US" dirty="0" smtClean="0"/>
              <a:t>Noxious Weeds Act cap 35:04.</a:t>
            </a:r>
          </a:p>
          <a:p>
            <a:r>
              <a:rPr lang="en-US" dirty="0" smtClean="0"/>
              <a:t>Agrochemicals Act 1999.</a:t>
            </a:r>
            <a:endParaRPr lang="en-US" dirty="0"/>
          </a:p>
        </p:txBody>
      </p:sp>
    </p:spTree>
    <p:extLst>
      <p:ext uri="{BB962C8B-B14F-4D97-AF65-F5344CB8AC3E}">
        <p14:creationId xmlns:p14="http://schemas.microsoft.com/office/powerpoint/2010/main" val="902871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SECTIONS AND UNITS UNDER PLANT PROTECTION</a:t>
            </a:r>
            <a:endParaRPr lang="en-US" dirty="0"/>
          </a:p>
        </p:txBody>
      </p:sp>
      <p:sp>
        <p:nvSpPr>
          <p:cNvPr id="3" name="Content Placeholder 2"/>
          <p:cNvSpPr>
            <a:spLocks noGrp="1"/>
          </p:cNvSpPr>
          <p:nvPr>
            <p:ph idx="1"/>
          </p:nvPr>
        </p:nvSpPr>
        <p:spPr/>
        <p:txBody>
          <a:bodyPr>
            <a:normAutofit/>
          </a:bodyPr>
          <a:lstStyle/>
          <a:p>
            <a:r>
              <a:rPr lang="en-US" dirty="0" smtClean="0"/>
              <a:t>Pest management - Migrant, non migrant, Weeds</a:t>
            </a:r>
          </a:p>
          <a:p>
            <a:r>
              <a:rPr lang="en-US" dirty="0" smtClean="0"/>
              <a:t>Disease Management - Laboratory</a:t>
            </a:r>
          </a:p>
          <a:p>
            <a:r>
              <a:rPr lang="en-US" dirty="0" smtClean="0"/>
              <a:t>Post harvest</a:t>
            </a:r>
          </a:p>
          <a:p>
            <a:r>
              <a:rPr lang="en-US" dirty="0" smtClean="0"/>
              <a:t>Pesticide management( Office of the Registrar)</a:t>
            </a:r>
          </a:p>
          <a:p>
            <a:r>
              <a:rPr lang="en-US" dirty="0" smtClean="0"/>
              <a:t>2007- Phytosanitary from DAR – Plant Protection – MKT ACCESS. Movements of plants and plants products</a:t>
            </a:r>
            <a:endParaRPr lang="en-US" dirty="0"/>
          </a:p>
        </p:txBody>
      </p:sp>
    </p:spTree>
    <p:extLst>
      <p:ext uri="{BB962C8B-B14F-4D97-AF65-F5344CB8AC3E}">
        <p14:creationId xmlns:p14="http://schemas.microsoft.com/office/powerpoint/2010/main" val="88321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FORMATION OF PLANT HEALTH DEPARTMENT</a:t>
            </a:r>
            <a:endParaRPr lang="en-US" dirty="0"/>
          </a:p>
        </p:txBody>
      </p:sp>
      <p:sp>
        <p:nvSpPr>
          <p:cNvPr id="3" name="Content Placeholder 2"/>
          <p:cNvSpPr>
            <a:spLocks noGrp="1"/>
          </p:cNvSpPr>
          <p:nvPr>
            <p:ph idx="1"/>
          </p:nvPr>
        </p:nvSpPr>
        <p:spPr/>
        <p:txBody>
          <a:bodyPr>
            <a:normAutofit fontScale="92500"/>
          </a:bodyPr>
          <a:lstStyle/>
          <a:p>
            <a:r>
              <a:rPr lang="en-US" dirty="0" smtClean="0"/>
              <a:t>2023 Formation of DPH from Plant protection.</a:t>
            </a:r>
          </a:p>
          <a:p>
            <a:r>
              <a:rPr lang="en-US" dirty="0" smtClean="0"/>
              <a:t>Inherited the Division of Plant Protection and the Registrar.</a:t>
            </a:r>
          </a:p>
          <a:p>
            <a:r>
              <a:rPr lang="en-US" dirty="0" smtClean="0"/>
              <a:t>Sections</a:t>
            </a:r>
          </a:p>
          <a:p>
            <a:pPr marL="0" indent="0">
              <a:buNone/>
            </a:pPr>
            <a:r>
              <a:rPr lang="en-US" dirty="0" err="1" smtClean="0"/>
              <a:t>Phytosanitary</a:t>
            </a:r>
            <a:r>
              <a:rPr lang="en-US" dirty="0" smtClean="0"/>
              <a:t>.- Import and Export of Plant and plant products</a:t>
            </a:r>
            <a:endParaRPr lang="en-US" dirty="0" smtClean="0"/>
          </a:p>
          <a:p>
            <a:pPr marL="0" indent="0">
              <a:buNone/>
            </a:pPr>
            <a:r>
              <a:rPr lang="en-US" dirty="0" smtClean="0"/>
              <a:t>Post Harvest.- Handlings, Storages health, Purity</a:t>
            </a:r>
          </a:p>
          <a:p>
            <a:pPr marL="0" indent="0">
              <a:buNone/>
            </a:pPr>
            <a:r>
              <a:rPr lang="en-US" dirty="0"/>
              <a:t>P</a:t>
            </a:r>
            <a:r>
              <a:rPr lang="en-US" dirty="0" smtClean="0"/>
              <a:t>est management.- Inspectors</a:t>
            </a:r>
          </a:p>
          <a:p>
            <a:pPr marL="0" indent="0">
              <a:buNone/>
            </a:pPr>
            <a:r>
              <a:rPr lang="en-US" dirty="0" smtClean="0"/>
              <a:t>Pesticide management. - Inspectors</a:t>
            </a:r>
            <a:endParaRPr lang="en-US" dirty="0"/>
          </a:p>
        </p:txBody>
      </p:sp>
    </p:spTree>
    <p:extLst>
      <p:ext uri="{BB962C8B-B14F-4D97-AF65-F5344CB8AC3E}">
        <p14:creationId xmlns:p14="http://schemas.microsoft.com/office/powerpoint/2010/main" val="36468741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534*224"/>
  <p:tag name="TABLE_ENDDRAG_RECT" val="213*245*534*224"/>
</p:tagLst>
</file>

<file path=ppt/theme/theme1.xml><?xml version="1.0" encoding="utf-8"?>
<a:theme xmlns:a="http://schemas.openxmlformats.org/drawingml/2006/main" name="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siness Cooperat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 Coope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 Coope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 Coope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 Coope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 Coope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 Coope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 Coope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 Coope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 Coope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 Coope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 Coope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1565</Words>
  <Application>Microsoft Office PowerPoint</Application>
  <PresentationFormat>Widescreen</PresentationFormat>
  <Paragraphs>187</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SimSun</vt:lpstr>
      <vt:lpstr>Arial</vt:lpstr>
      <vt:lpstr>Exo</vt:lpstr>
      <vt:lpstr>Times New Roman</vt:lpstr>
      <vt:lpstr>Wingdings</vt:lpstr>
      <vt:lpstr>Business Cooperate</vt:lpstr>
      <vt:lpstr>Department of Plant Health</vt:lpstr>
      <vt:lpstr>PRESENTATION OUTLINE</vt:lpstr>
      <vt:lpstr>DIVISION OF PLANT PROTECTION</vt:lpstr>
      <vt:lpstr>MANDATE( PLANT PROTECTION)</vt:lpstr>
      <vt:lpstr>LOCUSTS</vt:lpstr>
      <vt:lpstr>Other pests</vt:lpstr>
      <vt:lpstr>Statutes</vt:lpstr>
      <vt:lpstr>SECTIONS AND UNITS UNDER PLANT PROTECTION</vt:lpstr>
      <vt:lpstr>FORMATION OF PLANT HEALTH DEPARTMENT</vt:lpstr>
      <vt:lpstr>MANDATE OF DPH</vt:lpstr>
      <vt:lpstr>MANDATE</vt:lpstr>
      <vt:lpstr>Issuance of plant, plant products import permit/phytosanitary certificate</vt:lpstr>
      <vt:lpstr>Who is eligible?</vt:lpstr>
      <vt:lpstr>How do I get this service?</vt:lpstr>
      <vt:lpstr>cont.......</vt:lpstr>
      <vt:lpstr>cont......</vt:lpstr>
      <vt:lpstr>Note</vt:lpstr>
      <vt:lpstr>Import Procedure</vt:lpstr>
      <vt:lpstr>What supporting documents are required?</vt:lpstr>
      <vt:lpstr>Plant And Plant Products On Transit</vt:lpstr>
      <vt:lpstr>Requirements For Agrochemicals Trading</vt:lpstr>
      <vt:lpstr>Importation of agrochemicals with Temporary Import Permit</vt:lpstr>
      <vt:lpstr>For EXPORT of plant or plant product</vt:lpstr>
      <vt:lpstr>               Exporting Plants And Plant Products</vt:lpstr>
      <vt:lpstr>FINALLY</vt:lpstr>
      <vt:lpstr>PowerPoint Presentation</vt:lpstr>
      <vt:lpstr>MARKET ACCESS FOR PLANT AND PLANT PRODUCTS</vt:lpstr>
      <vt:lpstr>OUTLINE</vt:lpstr>
      <vt:lpstr>WHAT IS MARKET ACCESS</vt:lpstr>
      <vt:lpstr>Why do countries need to seek access to market</vt:lpstr>
      <vt:lpstr>TYPES OF MARKETS</vt:lpstr>
      <vt:lpstr>Permit market</vt:lpstr>
      <vt:lpstr> Protocol market?</vt:lpstr>
      <vt:lpstr>Update on available markets</vt:lpstr>
      <vt:lpstr>Update on market access continues……..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plant protection</dc:creator>
  <cp:lastModifiedBy>plant protection</cp:lastModifiedBy>
  <cp:revision>42</cp:revision>
  <dcterms:created xsi:type="dcterms:W3CDTF">2025-07-23T00:59:00Z</dcterms:created>
  <dcterms:modified xsi:type="dcterms:W3CDTF">2026-04-16T06:52:53Z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985538310CE141149C58AF5BFB072B9D_13</vt:lpwstr>
  </property>
  <property fmtid="{D5CDD505-2E9C-101B-9397-08002B2CF9AE}" pid="3" name="KSOProductBuildVer">
    <vt:lpwstr>1033-12.2.0.23196</vt:lpwstr>
  </property>
</Properties>
</file>