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60" r:id="rId4"/>
    <p:sldId id="1607" r:id="rId5"/>
    <p:sldId id="1709" r:id="rId6"/>
    <p:sldId id="1480" r:id="rId7"/>
    <p:sldId id="2040" r:id="rId8"/>
    <p:sldId id="2038" r:id="rId9"/>
    <p:sldId id="2039" r:id="rId10"/>
    <p:sldId id="1636" r:id="rId11"/>
    <p:sldId id="258" r:id="rId12"/>
  </p:sldIdLst>
  <p:sldSz cx="12192000" cy="6858000"/>
  <p:notesSz cx="6858000" cy="9144000"/>
  <p:defaultTextStyle>
    <a:defPPr>
      <a:defRPr lang="en-B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E46F8-449B-4458-BDD0-E7ADEE1DD7C7}" v="42" dt="2026-04-17T06:33:32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DB621-27FA-4E9C-94D0-DBEABF764EF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BW"/>
        </a:p>
      </dgm:t>
    </dgm:pt>
    <dgm:pt modelId="{88F05D0D-8BAD-443B-AA06-5DCAE3740F97}">
      <dgm:prSet custT="1"/>
      <dgm:spPr/>
      <dgm:t>
        <a:bodyPr/>
        <a:lstStyle/>
        <a:p>
          <a:r>
            <a:rPr lang="en-GB" sz="2400" dirty="0">
              <a:latin typeface="Century Gothic" panose="020B0502020202020204" pitchFamily="34" charset="0"/>
            </a:rPr>
            <a:t>Objectives of the Authority:</a:t>
          </a:r>
        </a:p>
        <a:p>
          <a:r>
            <a:rPr lang="en-US" sz="2400" b="1" dirty="0">
              <a:latin typeface="Century Gothic" panose="020B0502020202020204" pitchFamily="34" charset="0"/>
            </a:rPr>
            <a:t>Overall coordination and implementation of activities related to the establishment and development of Special Economic Zones </a:t>
          </a:r>
          <a:endParaRPr lang="en-BW" sz="2400" b="1" dirty="0">
            <a:latin typeface="Century Gothic" panose="020B0502020202020204" pitchFamily="34" charset="0"/>
          </a:endParaRPr>
        </a:p>
      </dgm:t>
    </dgm:pt>
    <dgm:pt modelId="{08B25150-376A-48DE-A0CB-F7726C7E995E}" type="parTrans" cxnId="{A7D5715F-4A24-445F-98A9-D4D2B9394DFB}">
      <dgm:prSet/>
      <dgm:spPr/>
      <dgm:t>
        <a:bodyPr/>
        <a:lstStyle/>
        <a:p>
          <a:endParaRPr lang="en-BW"/>
        </a:p>
      </dgm:t>
    </dgm:pt>
    <dgm:pt modelId="{EC1AC2BA-2913-4B7B-A6E0-4BBE4B1ADC80}" type="sibTrans" cxnId="{A7D5715F-4A24-445F-98A9-D4D2B9394DFB}">
      <dgm:prSet/>
      <dgm:spPr/>
      <dgm:t>
        <a:bodyPr/>
        <a:lstStyle/>
        <a:p>
          <a:endParaRPr lang="en-BW"/>
        </a:p>
      </dgm:t>
    </dgm:pt>
    <dgm:pt modelId="{F2A09CE8-B45B-48B3-94D2-55B78236A3A7}">
      <dgm:prSet custT="1"/>
      <dgm:spPr/>
      <dgm:t>
        <a:bodyPr/>
        <a:lstStyle/>
        <a:p>
          <a:r>
            <a:rPr lang="en-BW" sz="1800" dirty="0">
              <a:latin typeface="Century Gothic" panose="020B0502020202020204" pitchFamily="34" charset="0"/>
            </a:rPr>
            <a:t>Facilitate </a:t>
          </a:r>
          <a:r>
            <a:rPr lang="en-GB" sz="1800" dirty="0">
              <a:latin typeface="Century Gothic" panose="020B0502020202020204" pitchFamily="34" charset="0"/>
            </a:rPr>
            <a:t>investors</a:t>
          </a:r>
          <a:r>
            <a:rPr lang="en-BW" sz="1800" dirty="0">
              <a:latin typeface="Century Gothic" panose="020B0502020202020204" pitchFamily="34" charset="0"/>
            </a:rPr>
            <a:t> setting up within the </a:t>
          </a:r>
          <a:r>
            <a:rPr lang="en-BW" sz="1800" dirty="0" err="1">
              <a:latin typeface="Century Gothic" panose="020B0502020202020204" pitchFamily="34" charset="0"/>
            </a:rPr>
            <a:t>SEZs</a:t>
          </a:r>
          <a:endParaRPr lang="en-BW" sz="1800" dirty="0">
            <a:latin typeface="Century Gothic" panose="020B0502020202020204" pitchFamily="34" charset="0"/>
          </a:endParaRPr>
        </a:p>
      </dgm:t>
    </dgm:pt>
    <dgm:pt modelId="{05FEB3A0-EEA1-47EF-A000-460BA1531FCA}" type="parTrans" cxnId="{01C9E490-9E09-493B-AE90-01A60D938B55}">
      <dgm:prSet/>
      <dgm:spPr/>
      <dgm:t>
        <a:bodyPr/>
        <a:lstStyle/>
        <a:p>
          <a:endParaRPr lang="en-BW"/>
        </a:p>
      </dgm:t>
    </dgm:pt>
    <dgm:pt modelId="{F17E88CB-3524-49C6-9629-3AB5867FA3F3}" type="sibTrans" cxnId="{01C9E490-9E09-493B-AE90-01A60D938B55}">
      <dgm:prSet/>
      <dgm:spPr/>
      <dgm:t>
        <a:bodyPr/>
        <a:lstStyle/>
        <a:p>
          <a:endParaRPr lang="en-BW"/>
        </a:p>
      </dgm:t>
    </dgm:pt>
    <dgm:pt modelId="{8F8EFF2B-6D41-47F0-9EA5-FFBF86E75BFF}">
      <dgm:prSet custT="1"/>
      <dgm:spPr/>
      <dgm:t>
        <a:bodyPr/>
        <a:lstStyle/>
        <a:p>
          <a:r>
            <a:rPr lang="en-ZA" sz="1800" b="1" dirty="0">
              <a:latin typeface="Century Gothic" panose="020B0502020202020204" pitchFamily="34" charset="0"/>
            </a:rPr>
            <a:t>Regulation of all entities and activities </a:t>
          </a:r>
          <a:br>
            <a:rPr lang="en-ZA" sz="1700" dirty="0"/>
          </a:br>
          <a:endParaRPr lang="en-BW" sz="1700" dirty="0"/>
        </a:p>
      </dgm:t>
    </dgm:pt>
    <dgm:pt modelId="{35F8BD37-4395-47FA-8311-00DEFA53FA80}" type="parTrans" cxnId="{8112CF68-228C-4D46-9B8D-EC8E41DA1981}">
      <dgm:prSet/>
      <dgm:spPr/>
      <dgm:t>
        <a:bodyPr/>
        <a:lstStyle/>
        <a:p>
          <a:endParaRPr lang="en-BW"/>
        </a:p>
      </dgm:t>
    </dgm:pt>
    <dgm:pt modelId="{A3173E4C-62C4-4CD1-BCC9-229FD2E4B12D}" type="sibTrans" cxnId="{8112CF68-228C-4D46-9B8D-EC8E41DA1981}">
      <dgm:prSet/>
      <dgm:spPr/>
      <dgm:t>
        <a:bodyPr/>
        <a:lstStyle/>
        <a:p>
          <a:endParaRPr lang="en-BW"/>
        </a:p>
      </dgm:t>
    </dgm:pt>
    <dgm:pt modelId="{74BC3982-13BB-4A6C-9FFE-10A75F2A3291}">
      <dgm:prSet custT="1"/>
      <dgm:spPr/>
      <dgm:t>
        <a:bodyPr/>
        <a:lstStyle/>
        <a:p>
          <a:r>
            <a:rPr lang="en-GB" sz="1800" dirty="0">
              <a:latin typeface="Century Gothic" panose="020B0502020202020204" pitchFamily="34" charset="0"/>
            </a:rPr>
            <a:t>Link </a:t>
          </a:r>
          <a:r>
            <a:rPr lang="en-BW" sz="1800" dirty="0">
              <a:latin typeface="Century Gothic" panose="020B0502020202020204" pitchFamily="34" charset="0"/>
            </a:rPr>
            <a:t>SEZ investors </a:t>
          </a:r>
          <a:r>
            <a:rPr lang="en-GB" sz="1800" dirty="0">
              <a:latin typeface="Century Gothic" panose="020B0502020202020204" pitchFamily="34" charset="0"/>
            </a:rPr>
            <a:t>to clusters</a:t>
          </a:r>
          <a:endParaRPr lang="en-BW" sz="1800" dirty="0">
            <a:latin typeface="Century Gothic" panose="020B0502020202020204" pitchFamily="34" charset="0"/>
          </a:endParaRPr>
        </a:p>
      </dgm:t>
    </dgm:pt>
    <dgm:pt modelId="{3A747D3C-932B-4C54-AB36-B08FE79FB252}" type="parTrans" cxnId="{EC2DF63B-9929-4F7C-8C30-141565BB16E3}">
      <dgm:prSet/>
      <dgm:spPr/>
      <dgm:t>
        <a:bodyPr/>
        <a:lstStyle/>
        <a:p>
          <a:endParaRPr lang="en-BW"/>
        </a:p>
      </dgm:t>
    </dgm:pt>
    <dgm:pt modelId="{72566482-25CF-451C-A8C4-8999E5301CED}" type="sibTrans" cxnId="{EC2DF63B-9929-4F7C-8C30-141565BB16E3}">
      <dgm:prSet/>
      <dgm:spPr/>
      <dgm:t>
        <a:bodyPr/>
        <a:lstStyle/>
        <a:p>
          <a:endParaRPr lang="en-BW"/>
        </a:p>
      </dgm:t>
    </dgm:pt>
    <dgm:pt modelId="{AD0B8AF6-0AC4-4940-956C-E6210F5D06AB}">
      <dgm:prSet custT="1"/>
      <dgm:spPr/>
      <dgm:t>
        <a:bodyPr/>
        <a:lstStyle/>
        <a:p>
          <a:r>
            <a:rPr lang="en-BW" sz="1800" dirty="0">
              <a:latin typeface="Century Gothic" panose="020B0502020202020204" pitchFamily="34" charset="0"/>
            </a:rPr>
            <a:t>Industrialisation </a:t>
          </a:r>
        </a:p>
      </dgm:t>
    </dgm:pt>
    <dgm:pt modelId="{A28C5D46-F226-4E48-8FB1-41DCFDE570F7}" type="parTrans" cxnId="{9992A878-3388-4491-B8A4-31E18FF87B0A}">
      <dgm:prSet/>
      <dgm:spPr/>
      <dgm:t>
        <a:bodyPr/>
        <a:lstStyle/>
        <a:p>
          <a:endParaRPr lang="en-BW"/>
        </a:p>
      </dgm:t>
    </dgm:pt>
    <dgm:pt modelId="{8CD2D34C-DA82-4DAA-B1C6-2C0D7F239F2A}" type="sibTrans" cxnId="{9992A878-3388-4491-B8A4-31E18FF87B0A}">
      <dgm:prSet/>
      <dgm:spPr/>
      <dgm:t>
        <a:bodyPr/>
        <a:lstStyle/>
        <a:p>
          <a:endParaRPr lang="en-BW"/>
        </a:p>
      </dgm:t>
    </dgm:pt>
    <dgm:pt modelId="{3C96A052-675A-4D9B-9F5A-B384C090894A}">
      <dgm:prSet custT="1"/>
      <dgm:spPr/>
      <dgm:t>
        <a:bodyPr/>
        <a:lstStyle/>
        <a:p>
          <a:r>
            <a:rPr lang="en-BW" sz="1800" dirty="0">
              <a:latin typeface="Century Gothic" panose="020B0502020202020204" pitchFamily="34" charset="0"/>
            </a:rPr>
            <a:t>Export diversification</a:t>
          </a:r>
          <a:r>
            <a:rPr lang="en-ZA" sz="1800" dirty="0">
              <a:latin typeface="Century Gothic" panose="020B0502020202020204" pitchFamily="34" charset="0"/>
            </a:rPr>
            <a:t> </a:t>
          </a:r>
          <a:endParaRPr lang="en-BW" sz="1800" dirty="0">
            <a:latin typeface="Century Gothic" panose="020B0502020202020204" pitchFamily="34" charset="0"/>
          </a:endParaRPr>
        </a:p>
      </dgm:t>
    </dgm:pt>
    <dgm:pt modelId="{AFF44B2C-5AA5-44FA-A11C-B14FF09AA52B}" type="parTrans" cxnId="{03A28283-854F-4696-A074-948E5B03973D}">
      <dgm:prSet/>
      <dgm:spPr/>
      <dgm:t>
        <a:bodyPr/>
        <a:lstStyle/>
        <a:p>
          <a:endParaRPr lang="en-BW"/>
        </a:p>
      </dgm:t>
    </dgm:pt>
    <dgm:pt modelId="{7D963FF2-97E2-45F8-A58E-502F99A65E39}" type="sibTrans" cxnId="{03A28283-854F-4696-A074-948E5B03973D}">
      <dgm:prSet/>
      <dgm:spPr/>
      <dgm:t>
        <a:bodyPr/>
        <a:lstStyle/>
        <a:p>
          <a:endParaRPr lang="en-BW"/>
        </a:p>
      </dgm:t>
    </dgm:pt>
    <dgm:pt modelId="{46F3C42D-43F2-40AA-A43B-A54F83886FB8}" type="pres">
      <dgm:prSet presAssocID="{EC0DB621-27FA-4E9C-94D0-DBEABF764EF8}" presName="Name0" presStyleCnt="0">
        <dgm:presLayoutVars>
          <dgm:dir/>
          <dgm:animLvl val="lvl"/>
          <dgm:resizeHandles val="exact"/>
        </dgm:presLayoutVars>
      </dgm:prSet>
      <dgm:spPr/>
    </dgm:pt>
    <dgm:pt modelId="{AD04BF42-1AF0-4E22-A872-4FE17369F1EA}" type="pres">
      <dgm:prSet presAssocID="{88F05D0D-8BAD-443B-AA06-5DCAE3740F97}" presName="linNode" presStyleCnt="0"/>
      <dgm:spPr/>
    </dgm:pt>
    <dgm:pt modelId="{2DCF9D35-D9EC-4BFE-A03A-E1FAD33DA775}" type="pres">
      <dgm:prSet presAssocID="{88F05D0D-8BAD-443B-AA06-5DCAE3740F97}" presName="parentText" presStyleLbl="node1" presStyleIdx="0" presStyleCnt="1" custLinFactNeighborX="0" custLinFactNeighborY="-665">
        <dgm:presLayoutVars>
          <dgm:chMax val="1"/>
          <dgm:bulletEnabled val="1"/>
        </dgm:presLayoutVars>
      </dgm:prSet>
      <dgm:spPr/>
    </dgm:pt>
    <dgm:pt modelId="{688DEE5D-FDF5-4AC1-9E76-8ED4141915B1}" type="pres">
      <dgm:prSet presAssocID="{88F05D0D-8BAD-443B-AA06-5DCAE3740F9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AD67C26-34E5-4368-ADA5-E9447600CA2A}" type="presOf" srcId="{EC0DB621-27FA-4E9C-94D0-DBEABF764EF8}" destId="{46F3C42D-43F2-40AA-A43B-A54F83886FB8}" srcOrd="0" destOrd="0" presId="urn:microsoft.com/office/officeart/2005/8/layout/vList5"/>
    <dgm:cxn modelId="{8074A332-467B-412B-B8DD-B3E02A862180}" type="presOf" srcId="{F2A09CE8-B45B-48B3-94D2-55B78236A3A7}" destId="{688DEE5D-FDF5-4AC1-9E76-8ED4141915B1}" srcOrd="0" destOrd="0" presId="urn:microsoft.com/office/officeart/2005/8/layout/vList5"/>
    <dgm:cxn modelId="{EC2DF63B-9929-4F7C-8C30-141565BB16E3}" srcId="{88F05D0D-8BAD-443B-AA06-5DCAE3740F97}" destId="{74BC3982-13BB-4A6C-9FFE-10A75F2A3291}" srcOrd="1" destOrd="0" parTransId="{3A747D3C-932B-4C54-AB36-B08FE79FB252}" sibTransId="{72566482-25CF-451C-A8C4-8999E5301CED}"/>
    <dgm:cxn modelId="{60E4A85C-8559-4AF2-A160-18D795FA90C2}" type="presOf" srcId="{8F8EFF2B-6D41-47F0-9EA5-FFBF86E75BFF}" destId="{688DEE5D-FDF5-4AC1-9E76-8ED4141915B1}" srcOrd="0" destOrd="4" presId="urn:microsoft.com/office/officeart/2005/8/layout/vList5"/>
    <dgm:cxn modelId="{A7D5715F-4A24-445F-98A9-D4D2B9394DFB}" srcId="{EC0DB621-27FA-4E9C-94D0-DBEABF764EF8}" destId="{88F05D0D-8BAD-443B-AA06-5DCAE3740F97}" srcOrd="0" destOrd="0" parTransId="{08B25150-376A-48DE-A0CB-F7726C7E995E}" sibTransId="{EC1AC2BA-2913-4B7B-A6E0-4BBE4B1ADC80}"/>
    <dgm:cxn modelId="{9F5D7644-6A1A-4C57-9226-8171F8F331EE}" type="presOf" srcId="{3C96A052-675A-4D9B-9F5A-B384C090894A}" destId="{688DEE5D-FDF5-4AC1-9E76-8ED4141915B1}" srcOrd="0" destOrd="3" presId="urn:microsoft.com/office/officeart/2005/8/layout/vList5"/>
    <dgm:cxn modelId="{8112CF68-228C-4D46-9B8D-EC8E41DA1981}" srcId="{88F05D0D-8BAD-443B-AA06-5DCAE3740F97}" destId="{8F8EFF2B-6D41-47F0-9EA5-FFBF86E75BFF}" srcOrd="4" destOrd="0" parTransId="{35F8BD37-4395-47FA-8311-00DEFA53FA80}" sibTransId="{A3173E4C-62C4-4CD1-BCC9-229FD2E4B12D}"/>
    <dgm:cxn modelId="{9992A878-3388-4491-B8A4-31E18FF87B0A}" srcId="{88F05D0D-8BAD-443B-AA06-5DCAE3740F97}" destId="{AD0B8AF6-0AC4-4940-956C-E6210F5D06AB}" srcOrd="2" destOrd="0" parTransId="{A28C5D46-F226-4E48-8FB1-41DCFDE570F7}" sibTransId="{8CD2D34C-DA82-4DAA-B1C6-2C0D7F239F2A}"/>
    <dgm:cxn modelId="{306DC859-0902-4A4E-991A-8BCADCBB03CC}" type="presOf" srcId="{88F05D0D-8BAD-443B-AA06-5DCAE3740F97}" destId="{2DCF9D35-D9EC-4BFE-A03A-E1FAD33DA775}" srcOrd="0" destOrd="0" presId="urn:microsoft.com/office/officeart/2005/8/layout/vList5"/>
    <dgm:cxn modelId="{03A28283-854F-4696-A074-948E5B03973D}" srcId="{88F05D0D-8BAD-443B-AA06-5DCAE3740F97}" destId="{3C96A052-675A-4D9B-9F5A-B384C090894A}" srcOrd="3" destOrd="0" parTransId="{AFF44B2C-5AA5-44FA-A11C-B14FF09AA52B}" sibTransId="{7D963FF2-97E2-45F8-A58E-502F99A65E39}"/>
    <dgm:cxn modelId="{01C9E490-9E09-493B-AE90-01A60D938B55}" srcId="{88F05D0D-8BAD-443B-AA06-5DCAE3740F97}" destId="{F2A09CE8-B45B-48B3-94D2-55B78236A3A7}" srcOrd="0" destOrd="0" parTransId="{05FEB3A0-EEA1-47EF-A000-460BA1531FCA}" sibTransId="{F17E88CB-3524-49C6-9629-3AB5867FA3F3}"/>
    <dgm:cxn modelId="{6717ADA9-8898-4FA4-A590-51217CFFE709}" type="presOf" srcId="{AD0B8AF6-0AC4-4940-956C-E6210F5D06AB}" destId="{688DEE5D-FDF5-4AC1-9E76-8ED4141915B1}" srcOrd="0" destOrd="2" presId="urn:microsoft.com/office/officeart/2005/8/layout/vList5"/>
    <dgm:cxn modelId="{4BD51DD4-E9B0-4A82-A403-FA5415ACED09}" type="presOf" srcId="{74BC3982-13BB-4A6C-9FFE-10A75F2A3291}" destId="{688DEE5D-FDF5-4AC1-9E76-8ED4141915B1}" srcOrd="0" destOrd="1" presId="urn:microsoft.com/office/officeart/2005/8/layout/vList5"/>
    <dgm:cxn modelId="{E50A20A1-8302-4451-9089-3BF4F81E3905}" type="presParOf" srcId="{46F3C42D-43F2-40AA-A43B-A54F83886FB8}" destId="{AD04BF42-1AF0-4E22-A872-4FE17369F1EA}" srcOrd="0" destOrd="0" presId="urn:microsoft.com/office/officeart/2005/8/layout/vList5"/>
    <dgm:cxn modelId="{8E444E4B-19BA-4808-8A91-66118AE6ED74}" type="presParOf" srcId="{AD04BF42-1AF0-4E22-A872-4FE17369F1EA}" destId="{2DCF9D35-D9EC-4BFE-A03A-E1FAD33DA775}" srcOrd="0" destOrd="0" presId="urn:microsoft.com/office/officeart/2005/8/layout/vList5"/>
    <dgm:cxn modelId="{FE9FDEE5-9B8F-4892-A87E-D6E883947F0F}" type="presParOf" srcId="{AD04BF42-1AF0-4E22-A872-4FE17369F1EA}" destId="{688DEE5D-FDF5-4AC1-9E76-8ED4141915B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ADF53-97F8-47AF-801A-1986884EA659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W"/>
        </a:p>
      </dgm:t>
    </dgm:pt>
    <dgm:pt modelId="{3884252D-AF21-4AB0-A014-D8F49BF75162}">
      <dgm:prSet phldrT="[Text]" custT="1"/>
      <dgm:spPr/>
      <dgm:t>
        <a:bodyPr/>
        <a:lstStyle/>
        <a:p>
          <a:r>
            <a:rPr lang="en-ZA" sz="1000" b="1" dirty="0"/>
            <a:t>Manufacturing</a:t>
          </a:r>
          <a:endParaRPr lang="en-BW" sz="1000" b="1" dirty="0"/>
        </a:p>
      </dgm:t>
    </dgm:pt>
    <dgm:pt modelId="{B97BDFE4-5D3D-406A-A346-BED92BFC9CBD}" type="parTrans" cxnId="{04D68BD5-A266-433C-B5B7-3DB4AE1E1C7F}">
      <dgm:prSet/>
      <dgm:spPr/>
      <dgm:t>
        <a:bodyPr/>
        <a:lstStyle/>
        <a:p>
          <a:endParaRPr lang="en-BW"/>
        </a:p>
      </dgm:t>
    </dgm:pt>
    <dgm:pt modelId="{915044C2-CCBC-4C60-BD47-66E00ED4DC7E}" type="sibTrans" cxnId="{04D68BD5-A266-433C-B5B7-3DB4AE1E1C7F}">
      <dgm:prSet/>
      <dgm:spPr/>
      <dgm:t>
        <a:bodyPr/>
        <a:lstStyle/>
        <a:p>
          <a:endParaRPr lang="en-BW"/>
        </a:p>
      </dgm:t>
    </dgm:pt>
    <dgm:pt modelId="{AB7B7B25-2B09-4DF6-89B7-6B92294437C8}">
      <dgm:prSet phldrT="[Text]" custT="1"/>
      <dgm:spPr/>
      <dgm:t>
        <a:bodyPr/>
        <a:lstStyle/>
        <a:p>
          <a:r>
            <a:rPr lang="en-ZA" sz="1000" b="1" dirty="0"/>
            <a:t>Internationally</a:t>
          </a:r>
          <a:r>
            <a:rPr lang="en-ZA" sz="1100" b="1" dirty="0"/>
            <a:t> </a:t>
          </a:r>
          <a:r>
            <a:rPr lang="en-ZA" sz="1000" b="1" dirty="0"/>
            <a:t>traded</a:t>
          </a:r>
          <a:r>
            <a:rPr lang="en-ZA" sz="1100" b="1" dirty="0"/>
            <a:t> </a:t>
          </a:r>
          <a:r>
            <a:rPr lang="en-ZA" sz="1000" b="1" dirty="0"/>
            <a:t>services</a:t>
          </a:r>
          <a:endParaRPr lang="en-BW" sz="1000" b="1" dirty="0"/>
        </a:p>
      </dgm:t>
    </dgm:pt>
    <dgm:pt modelId="{D3F5D847-F51A-49D2-9EAB-79FA535B5437}" type="parTrans" cxnId="{26DCB397-210E-4DC3-88BF-5DB2F76D5248}">
      <dgm:prSet/>
      <dgm:spPr/>
      <dgm:t>
        <a:bodyPr/>
        <a:lstStyle/>
        <a:p>
          <a:endParaRPr lang="en-BW"/>
        </a:p>
      </dgm:t>
    </dgm:pt>
    <dgm:pt modelId="{B36FEFF9-CDFF-4DCD-9573-30F4FA7592F7}" type="sibTrans" cxnId="{26DCB397-210E-4DC3-88BF-5DB2F76D5248}">
      <dgm:prSet/>
      <dgm:spPr/>
      <dgm:t>
        <a:bodyPr/>
        <a:lstStyle/>
        <a:p>
          <a:endParaRPr lang="en-BW"/>
        </a:p>
      </dgm:t>
    </dgm:pt>
    <dgm:pt modelId="{BE059304-6FD5-49BC-859B-A9E6BDAF6857}">
      <dgm:prSet phldrT="[Text]" custT="1"/>
      <dgm:spPr/>
      <dgm:t>
        <a:bodyPr/>
        <a:lstStyle/>
        <a:p>
          <a:r>
            <a:rPr lang="en-ZA" sz="1100" b="1" dirty="0"/>
            <a:t>Warehousing, distribution &amp; logistics</a:t>
          </a:r>
          <a:endParaRPr lang="en-BW" sz="1100" b="1" dirty="0"/>
        </a:p>
      </dgm:t>
    </dgm:pt>
    <dgm:pt modelId="{DD9B593E-D32A-44FC-BC61-D97698750EBB}" type="parTrans" cxnId="{8EFBDF8B-DFA1-47B8-AB29-BEB862C895DA}">
      <dgm:prSet/>
      <dgm:spPr/>
      <dgm:t>
        <a:bodyPr/>
        <a:lstStyle/>
        <a:p>
          <a:endParaRPr lang="en-BW"/>
        </a:p>
      </dgm:t>
    </dgm:pt>
    <dgm:pt modelId="{19835CAD-3A5B-4483-A178-829B1C59E588}" type="sibTrans" cxnId="{8EFBDF8B-DFA1-47B8-AB29-BEB862C895DA}">
      <dgm:prSet/>
      <dgm:spPr/>
      <dgm:t>
        <a:bodyPr/>
        <a:lstStyle/>
        <a:p>
          <a:endParaRPr lang="en-BW"/>
        </a:p>
      </dgm:t>
    </dgm:pt>
    <dgm:pt modelId="{9F4ECDB3-B14A-4F84-B0F6-CB0DEE8EC3AF}">
      <dgm:prSet phldrT="[Text]" custT="1"/>
      <dgm:spPr/>
      <dgm:t>
        <a:bodyPr/>
        <a:lstStyle/>
        <a:p>
          <a:r>
            <a:rPr lang="en-ZA" sz="1800" b="1" dirty="0">
              <a:solidFill>
                <a:srgbClr val="C00000"/>
              </a:solidFill>
            </a:rPr>
            <a:t>Targeted businesses or services</a:t>
          </a:r>
          <a:endParaRPr lang="en-BW" sz="1800" b="1" dirty="0">
            <a:solidFill>
              <a:srgbClr val="C00000"/>
            </a:solidFill>
          </a:endParaRPr>
        </a:p>
      </dgm:t>
    </dgm:pt>
    <dgm:pt modelId="{E54D4A58-4909-4FF9-8042-C0D099323D5F}" type="parTrans" cxnId="{8FFC2968-3B71-483F-8C30-6193AF432F41}">
      <dgm:prSet/>
      <dgm:spPr/>
      <dgm:t>
        <a:bodyPr/>
        <a:lstStyle/>
        <a:p>
          <a:endParaRPr lang="en-BW"/>
        </a:p>
      </dgm:t>
    </dgm:pt>
    <dgm:pt modelId="{FF85F28F-D270-4521-B136-2778D0C232E7}" type="sibTrans" cxnId="{8FFC2968-3B71-483F-8C30-6193AF432F41}">
      <dgm:prSet/>
      <dgm:spPr/>
      <dgm:t>
        <a:bodyPr/>
        <a:lstStyle/>
        <a:p>
          <a:endParaRPr lang="en-BW"/>
        </a:p>
      </dgm:t>
    </dgm:pt>
    <dgm:pt modelId="{67C931D3-310B-4BCD-81DF-4501057B9446}">
      <dgm:prSet phldrT="[Text]" custT="1"/>
      <dgm:spPr/>
      <dgm:t>
        <a:bodyPr/>
        <a:lstStyle/>
        <a:p>
          <a:endParaRPr lang="en-BW" sz="2400" dirty="0"/>
        </a:p>
      </dgm:t>
    </dgm:pt>
    <dgm:pt modelId="{9A54AEA8-9E7E-40C9-8413-ED68DC72CEAB}" type="parTrans" cxnId="{B1BB75E1-7739-45D3-B818-0BDC2F1D2C8F}">
      <dgm:prSet/>
      <dgm:spPr/>
      <dgm:t>
        <a:bodyPr/>
        <a:lstStyle/>
        <a:p>
          <a:endParaRPr lang="en-BW"/>
        </a:p>
      </dgm:t>
    </dgm:pt>
    <dgm:pt modelId="{05D5C65A-0AD4-47BF-A8B3-5FD0965A697A}" type="sibTrans" cxnId="{B1BB75E1-7739-45D3-B818-0BDC2F1D2C8F}">
      <dgm:prSet/>
      <dgm:spPr/>
      <dgm:t>
        <a:bodyPr/>
        <a:lstStyle/>
        <a:p>
          <a:endParaRPr lang="en-BW"/>
        </a:p>
      </dgm:t>
    </dgm:pt>
    <dgm:pt modelId="{292CBF4B-A1FB-4F73-948B-AE2CE3F15C88}" type="pres">
      <dgm:prSet presAssocID="{C82ADF53-97F8-47AF-801A-1986884EA659}" presName="Name0" presStyleCnt="0">
        <dgm:presLayoutVars>
          <dgm:chMax val="4"/>
          <dgm:resizeHandles val="exact"/>
        </dgm:presLayoutVars>
      </dgm:prSet>
      <dgm:spPr/>
    </dgm:pt>
    <dgm:pt modelId="{AAB27D78-88D5-444B-961D-4E3F27912E81}" type="pres">
      <dgm:prSet presAssocID="{C82ADF53-97F8-47AF-801A-1986884EA659}" presName="ellipse" presStyleLbl="trBgShp" presStyleIdx="0" presStyleCnt="1"/>
      <dgm:spPr/>
    </dgm:pt>
    <dgm:pt modelId="{D881EEE9-3A89-493C-BD17-41A791F605ED}" type="pres">
      <dgm:prSet presAssocID="{C82ADF53-97F8-47AF-801A-1986884EA659}" presName="arrow1" presStyleLbl="fgShp" presStyleIdx="0" presStyleCnt="1"/>
      <dgm:spPr/>
    </dgm:pt>
    <dgm:pt modelId="{9587E5B6-D616-4D52-B321-34C2C95F3A5A}" type="pres">
      <dgm:prSet presAssocID="{C82ADF53-97F8-47AF-801A-1986884EA659}" presName="rectangle" presStyleLbl="revTx" presStyleIdx="0" presStyleCnt="1" custScaleX="124727" custLinFactNeighborX="3453">
        <dgm:presLayoutVars>
          <dgm:bulletEnabled val="1"/>
        </dgm:presLayoutVars>
      </dgm:prSet>
      <dgm:spPr/>
    </dgm:pt>
    <dgm:pt modelId="{5FE94D7F-5CD0-46A5-A26F-4556E53A5C2C}" type="pres">
      <dgm:prSet presAssocID="{AB7B7B25-2B09-4DF6-89B7-6B92294437C8}" presName="item1" presStyleLbl="node1" presStyleIdx="0" presStyleCnt="3" custLinFactNeighborX="9208" custLinFactNeighborY="3753">
        <dgm:presLayoutVars>
          <dgm:bulletEnabled val="1"/>
        </dgm:presLayoutVars>
      </dgm:prSet>
      <dgm:spPr/>
    </dgm:pt>
    <dgm:pt modelId="{23FD3093-A51F-4BFC-A8AA-B873D75B5709}" type="pres">
      <dgm:prSet presAssocID="{BE059304-6FD5-49BC-859B-A9E6BDAF6857}" presName="item2" presStyleLbl="node1" presStyleIdx="1" presStyleCnt="3" custScaleX="112510" custScaleY="75938" custLinFactNeighborX="7362" custLinFactNeighborY="-2636">
        <dgm:presLayoutVars>
          <dgm:bulletEnabled val="1"/>
        </dgm:presLayoutVars>
      </dgm:prSet>
      <dgm:spPr/>
    </dgm:pt>
    <dgm:pt modelId="{4DD56B07-3DBE-481E-893E-F9B70E2035B0}" type="pres">
      <dgm:prSet presAssocID="{9F4ECDB3-B14A-4F84-B0F6-CB0DEE8EC3AF}" presName="item3" presStyleLbl="node1" presStyleIdx="2" presStyleCnt="3" custScaleX="104590" custScaleY="69853" custLinFactNeighborX="42965" custLinFactNeighborY="18831">
        <dgm:presLayoutVars>
          <dgm:bulletEnabled val="1"/>
        </dgm:presLayoutVars>
      </dgm:prSet>
      <dgm:spPr/>
    </dgm:pt>
    <dgm:pt modelId="{2A4E2B4D-AB43-4309-B99A-C1543624F41F}" type="pres">
      <dgm:prSet presAssocID="{C82ADF53-97F8-47AF-801A-1986884EA659}" presName="funnel" presStyleLbl="trAlignAcc1" presStyleIdx="0" presStyleCnt="1" custScaleX="124056" custScaleY="136424" custLinFactNeighborX="5625" custLinFactNeighborY="4120"/>
      <dgm:spPr/>
    </dgm:pt>
  </dgm:ptLst>
  <dgm:cxnLst>
    <dgm:cxn modelId="{29762000-FC50-4878-B704-1F3280FFA32C}" type="presOf" srcId="{AB7B7B25-2B09-4DF6-89B7-6B92294437C8}" destId="{23FD3093-A51F-4BFC-A8AA-B873D75B5709}" srcOrd="0" destOrd="0" presId="urn:microsoft.com/office/officeart/2005/8/layout/funnel1"/>
    <dgm:cxn modelId="{17B58308-0F01-407F-AA63-2D2060C87CDE}" type="presOf" srcId="{C82ADF53-97F8-47AF-801A-1986884EA659}" destId="{292CBF4B-A1FB-4F73-948B-AE2CE3F15C88}" srcOrd="0" destOrd="0" presId="urn:microsoft.com/office/officeart/2005/8/layout/funnel1"/>
    <dgm:cxn modelId="{5A0B9A0E-B1C7-44E6-A710-A0FCE5DECBDD}" type="presOf" srcId="{9F4ECDB3-B14A-4F84-B0F6-CB0DEE8EC3AF}" destId="{9587E5B6-D616-4D52-B321-34C2C95F3A5A}" srcOrd="0" destOrd="0" presId="urn:microsoft.com/office/officeart/2005/8/layout/funnel1"/>
    <dgm:cxn modelId="{3C4E1612-CA62-46F9-A063-EE0E401E44C8}" type="presOf" srcId="{BE059304-6FD5-49BC-859B-A9E6BDAF6857}" destId="{5FE94D7F-5CD0-46A5-A26F-4556E53A5C2C}" srcOrd="0" destOrd="0" presId="urn:microsoft.com/office/officeart/2005/8/layout/funnel1"/>
    <dgm:cxn modelId="{142C392A-D70B-43DF-B9F0-19FCFA03A937}" type="presOf" srcId="{3884252D-AF21-4AB0-A014-D8F49BF75162}" destId="{4DD56B07-3DBE-481E-893E-F9B70E2035B0}" srcOrd="0" destOrd="0" presId="urn:microsoft.com/office/officeart/2005/8/layout/funnel1"/>
    <dgm:cxn modelId="{8FFC2968-3B71-483F-8C30-6193AF432F41}" srcId="{C82ADF53-97F8-47AF-801A-1986884EA659}" destId="{9F4ECDB3-B14A-4F84-B0F6-CB0DEE8EC3AF}" srcOrd="3" destOrd="0" parTransId="{E54D4A58-4909-4FF9-8042-C0D099323D5F}" sibTransId="{FF85F28F-D270-4521-B136-2778D0C232E7}"/>
    <dgm:cxn modelId="{8EFBDF8B-DFA1-47B8-AB29-BEB862C895DA}" srcId="{C82ADF53-97F8-47AF-801A-1986884EA659}" destId="{BE059304-6FD5-49BC-859B-A9E6BDAF6857}" srcOrd="2" destOrd="0" parTransId="{DD9B593E-D32A-44FC-BC61-D97698750EBB}" sibTransId="{19835CAD-3A5B-4483-A178-829B1C59E588}"/>
    <dgm:cxn modelId="{26DCB397-210E-4DC3-88BF-5DB2F76D5248}" srcId="{C82ADF53-97F8-47AF-801A-1986884EA659}" destId="{AB7B7B25-2B09-4DF6-89B7-6B92294437C8}" srcOrd="1" destOrd="0" parTransId="{D3F5D847-F51A-49D2-9EAB-79FA535B5437}" sibTransId="{B36FEFF9-CDFF-4DCD-9573-30F4FA7592F7}"/>
    <dgm:cxn modelId="{04D68BD5-A266-433C-B5B7-3DB4AE1E1C7F}" srcId="{C82ADF53-97F8-47AF-801A-1986884EA659}" destId="{3884252D-AF21-4AB0-A014-D8F49BF75162}" srcOrd="0" destOrd="0" parTransId="{B97BDFE4-5D3D-406A-A346-BED92BFC9CBD}" sibTransId="{915044C2-CCBC-4C60-BD47-66E00ED4DC7E}"/>
    <dgm:cxn modelId="{B1BB75E1-7739-45D3-B818-0BDC2F1D2C8F}" srcId="{C82ADF53-97F8-47AF-801A-1986884EA659}" destId="{67C931D3-310B-4BCD-81DF-4501057B9446}" srcOrd="4" destOrd="0" parTransId="{9A54AEA8-9E7E-40C9-8413-ED68DC72CEAB}" sibTransId="{05D5C65A-0AD4-47BF-A8B3-5FD0965A697A}"/>
    <dgm:cxn modelId="{A860677B-C982-42EA-BAF6-F5F36F32E41A}" type="presParOf" srcId="{292CBF4B-A1FB-4F73-948B-AE2CE3F15C88}" destId="{AAB27D78-88D5-444B-961D-4E3F27912E81}" srcOrd="0" destOrd="0" presId="urn:microsoft.com/office/officeart/2005/8/layout/funnel1"/>
    <dgm:cxn modelId="{61C96AAE-4412-4484-A3BD-5358F5422FF4}" type="presParOf" srcId="{292CBF4B-A1FB-4F73-948B-AE2CE3F15C88}" destId="{D881EEE9-3A89-493C-BD17-41A791F605ED}" srcOrd="1" destOrd="0" presId="urn:microsoft.com/office/officeart/2005/8/layout/funnel1"/>
    <dgm:cxn modelId="{2371566F-4036-46F0-973B-F27E0CBF8BD0}" type="presParOf" srcId="{292CBF4B-A1FB-4F73-948B-AE2CE3F15C88}" destId="{9587E5B6-D616-4D52-B321-34C2C95F3A5A}" srcOrd="2" destOrd="0" presId="urn:microsoft.com/office/officeart/2005/8/layout/funnel1"/>
    <dgm:cxn modelId="{ABEF8AEF-90D4-4320-95C5-B3B8AC4FB232}" type="presParOf" srcId="{292CBF4B-A1FB-4F73-948B-AE2CE3F15C88}" destId="{5FE94D7F-5CD0-46A5-A26F-4556E53A5C2C}" srcOrd="3" destOrd="0" presId="urn:microsoft.com/office/officeart/2005/8/layout/funnel1"/>
    <dgm:cxn modelId="{B1F204A5-7E03-4FBB-90E7-20D42AEEE146}" type="presParOf" srcId="{292CBF4B-A1FB-4F73-948B-AE2CE3F15C88}" destId="{23FD3093-A51F-4BFC-A8AA-B873D75B5709}" srcOrd="4" destOrd="0" presId="urn:microsoft.com/office/officeart/2005/8/layout/funnel1"/>
    <dgm:cxn modelId="{B3B974AF-A394-4378-B0A0-3152F2DDD249}" type="presParOf" srcId="{292CBF4B-A1FB-4F73-948B-AE2CE3F15C88}" destId="{4DD56B07-3DBE-481E-893E-F9B70E2035B0}" srcOrd="5" destOrd="0" presId="urn:microsoft.com/office/officeart/2005/8/layout/funnel1"/>
    <dgm:cxn modelId="{2D9F53A3-61E4-4573-B3A8-C0CB0E68F80D}" type="presParOf" srcId="{292CBF4B-A1FB-4F73-948B-AE2CE3F15C88}" destId="{2A4E2B4D-AB43-4309-B99A-C1543624F41F}" srcOrd="6" destOrd="0" presId="urn:microsoft.com/office/officeart/2005/8/layout/funnel1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AF81B-F544-43F9-947A-C7468C790DA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W"/>
        </a:p>
      </dgm:t>
    </dgm:pt>
    <dgm:pt modelId="{FDA8211C-945C-4FFB-9205-567D51B74240}">
      <dgm:prSet phldrT="[Text]" phldr="0" custT="1"/>
      <dgm:spPr/>
      <dgm:t>
        <a:bodyPr/>
        <a:lstStyle/>
        <a:p>
          <a:r>
            <a:rPr lang="en-BW" sz="2000" dirty="0">
              <a:latin typeface="Century Gothic" panose="020B0502020202020204" pitchFamily="34" charset="0"/>
            </a:rPr>
            <a:t>Backward &amp; Forward linkages</a:t>
          </a:r>
        </a:p>
      </dgm:t>
    </dgm:pt>
    <dgm:pt modelId="{8F69CEE3-4880-4A8E-A668-4F7E443767CF}" type="parTrans" cxnId="{040198D8-7A5A-4E39-BDA4-FBD849CFE4DB}">
      <dgm:prSet/>
      <dgm:spPr/>
      <dgm:t>
        <a:bodyPr/>
        <a:lstStyle/>
        <a:p>
          <a:endParaRPr lang="en-BW"/>
        </a:p>
      </dgm:t>
    </dgm:pt>
    <dgm:pt modelId="{1AE81E1C-2DC3-4D16-A969-6240E3E40325}" type="sibTrans" cxnId="{040198D8-7A5A-4E39-BDA4-FBD849CFE4DB}">
      <dgm:prSet/>
      <dgm:spPr/>
      <dgm:t>
        <a:bodyPr/>
        <a:lstStyle/>
        <a:p>
          <a:endParaRPr lang="en-BW"/>
        </a:p>
      </dgm:t>
    </dgm:pt>
    <dgm:pt modelId="{46264582-9B40-4D23-9D92-EA8DED0ED450}">
      <dgm:prSet phldrT="[Text]" phldr="0" custT="1"/>
      <dgm:spPr/>
      <dgm:t>
        <a:bodyPr/>
        <a:lstStyle/>
        <a:p>
          <a:r>
            <a:rPr lang="en-BW" sz="2000" dirty="0">
              <a:latin typeface="Century Gothic" panose="020B0502020202020204" pitchFamily="34" charset="0"/>
            </a:rPr>
            <a:t>Export oriented</a:t>
          </a:r>
        </a:p>
      </dgm:t>
    </dgm:pt>
    <dgm:pt modelId="{C305C171-D20F-426B-82DD-7199D27B8908}" type="parTrans" cxnId="{64B8F68C-A99A-4516-A02D-5E3532A98B5E}">
      <dgm:prSet/>
      <dgm:spPr/>
      <dgm:t>
        <a:bodyPr/>
        <a:lstStyle/>
        <a:p>
          <a:endParaRPr lang="en-BW"/>
        </a:p>
      </dgm:t>
    </dgm:pt>
    <dgm:pt modelId="{06B3F58D-842D-4CF7-AC10-FCC1DB05F360}" type="sibTrans" cxnId="{64B8F68C-A99A-4516-A02D-5E3532A98B5E}">
      <dgm:prSet/>
      <dgm:spPr/>
      <dgm:t>
        <a:bodyPr/>
        <a:lstStyle/>
        <a:p>
          <a:endParaRPr lang="en-BW"/>
        </a:p>
      </dgm:t>
    </dgm:pt>
    <dgm:pt modelId="{A09D0B00-9648-495D-ADC6-B09E7CDF3EDF}">
      <dgm:prSet phldrT="[Text]" phldr="0" custT="1"/>
      <dgm:spPr/>
      <dgm:t>
        <a:bodyPr/>
        <a:lstStyle/>
        <a:p>
          <a:r>
            <a:rPr lang="en-BW" sz="2000" dirty="0">
              <a:latin typeface="Century Gothic" panose="020B0502020202020204" pitchFamily="34" charset="0"/>
            </a:rPr>
            <a:t>Value addition</a:t>
          </a:r>
        </a:p>
      </dgm:t>
    </dgm:pt>
    <dgm:pt modelId="{E94DF4D3-5420-4F5E-B9F1-4C938A4CA605}" type="sibTrans" cxnId="{A31BC4B5-8566-42CE-A102-D9DE0AD05AD9}">
      <dgm:prSet/>
      <dgm:spPr/>
      <dgm:t>
        <a:bodyPr/>
        <a:lstStyle/>
        <a:p>
          <a:endParaRPr lang="en-BW"/>
        </a:p>
      </dgm:t>
    </dgm:pt>
    <dgm:pt modelId="{52F7AEAD-03C7-4702-81B8-B9B719528B42}" type="parTrans" cxnId="{A31BC4B5-8566-42CE-A102-D9DE0AD05AD9}">
      <dgm:prSet/>
      <dgm:spPr/>
      <dgm:t>
        <a:bodyPr/>
        <a:lstStyle/>
        <a:p>
          <a:endParaRPr lang="en-BW"/>
        </a:p>
      </dgm:t>
    </dgm:pt>
    <dgm:pt modelId="{2C5827C1-41A0-4993-A8CB-7361E9F48F27}" type="pres">
      <dgm:prSet presAssocID="{797AF81B-F544-43F9-947A-C7468C790DA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70FEBDD-EEFE-4267-B34B-BB7A7EDE942F}" type="pres">
      <dgm:prSet presAssocID="{A09D0B00-9648-495D-ADC6-B09E7CDF3EDF}" presName="Accent1" presStyleCnt="0"/>
      <dgm:spPr/>
    </dgm:pt>
    <dgm:pt modelId="{0BCA2DF3-E8D4-4246-8D10-8E4CDF24677C}" type="pres">
      <dgm:prSet presAssocID="{A09D0B00-9648-495D-ADC6-B09E7CDF3EDF}" presName="Accent" presStyleLbl="node1" presStyleIdx="0" presStyleCnt="3"/>
      <dgm:spPr/>
    </dgm:pt>
    <dgm:pt modelId="{C8470B47-F5AD-435F-A2B7-08EE8F81DE5B}" type="pres">
      <dgm:prSet presAssocID="{A09D0B00-9648-495D-ADC6-B09E7CDF3ED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AB5D0F1-3BC8-46EF-9C84-183A0A31347B}" type="pres">
      <dgm:prSet presAssocID="{FDA8211C-945C-4FFB-9205-567D51B74240}" presName="Accent2" presStyleCnt="0"/>
      <dgm:spPr/>
    </dgm:pt>
    <dgm:pt modelId="{10A78281-B719-4FBE-915B-B14A3ACF8DC9}" type="pres">
      <dgm:prSet presAssocID="{FDA8211C-945C-4FFB-9205-567D51B74240}" presName="Accent" presStyleLbl="node1" presStyleIdx="1" presStyleCnt="3"/>
      <dgm:spPr/>
    </dgm:pt>
    <dgm:pt modelId="{D758EC0A-C66E-46B2-8A37-B20442AE0F5C}" type="pres">
      <dgm:prSet presAssocID="{FDA8211C-945C-4FFB-9205-567D51B7424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CE1FF6B-2A16-4C71-AF54-9A4EB1010227}" type="pres">
      <dgm:prSet presAssocID="{46264582-9B40-4D23-9D92-EA8DED0ED450}" presName="Accent3" presStyleCnt="0"/>
      <dgm:spPr/>
    </dgm:pt>
    <dgm:pt modelId="{A4BF1451-7E52-49CA-B477-344A68BE41C9}" type="pres">
      <dgm:prSet presAssocID="{46264582-9B40-4D23-9D92-EA8DED0ED450}" presName="Accent" presStyleLbl="node1" presStyleIdx="2" presStyleCnt="3"/>
      <dgm:spPr/>
    </dgm:pt>
    <dgm:pt modelId="{14CB59D2-0781-4C2A-80D4-DF3BF09C4EF0}" type="pres">
      <dgm:prSet presAssocID="{46264582-9B40-4D23-9D92-EA8DED0ED45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EC08A0A-0C95-468E-B512-21C4CC1F877E}" type="presOf" srcId="{46264582-9B40-4D23-9D92-EA8DED0ED450}" destId="{14CB59D2-0781-4C2A-80D4-DF3BF09C4EF0}" srcOrd="0" destOrd="0" presId="urn:microsoft.com/office/officeart/2009/layout/CircleArrowProcess"/>
    <dgm:cxn modelId="{5265EA24-B4C0-4A22-841C-35095AE2C3D2}" type="presOf" srcId="{A09D0B00-9648-495D-ADC6-B09E7CDF3EDF}" destId="{C8470B47-F5AD-435F-A2B7-08EE8F81DE5B}" srcOrd="0" destOrd="0" presId="urn:microsoft.com/office/officeart/2009/layout/CircleArrowProcess"/>
    <dgm:cxn modelId="{588E347C-99DB-419B-8453-7C234ED2C634}" type="presOf" srcId="{797AF81B-F544-43F9-947A-C7468C790DAD}" destId="{2C5827C1-41A0-4993-A8CB-7361E9F48F27}" srcOrd="0" destOrd="0" presId="urn:microsoft.com/office/officeart/2009/layout/CircleArrowProcess"/>
    <dgm:cxn modelId="{64B8F68C-A99A-4516-A02D-5E3532A98B5E}" srcId="{797AF81B-F544-43F9-947A-C7468C790DAD}" destId="{46264582-9B40-4D23-9D92-EA8DED0ED450}" srcOrd="2" destOrd="0" parTransId="{C305C171-D20F-426B-82DD-7199D27B8908}" sibTransId="{06B3F58D-842D-4CF7-AC10-FCC1DB05F360}"/>
    <dgm:cxn modelId="{DC4425AD-D67E-4946-B2DD-686A606D4557}" type="presOf" srcId="{FDA8211C-945C-4FFB-9205-567D51B74240}" destId="{D758EC0A-C66E-46B2-8A37-B20442AE0F5C}" srcOrd="0" destOrd="0" presId="urn:microsoft.com/office/officeart/2009/layout/CircleArrowProcess"/>
    <dgm:cxn modelId="{A31BC4B5-8566-42CE-A102-D9DE0AD05AD9}" srcId="{797AF81B-F544-43F9-947A-C7468C790DAD}" destId="{A09D0B00-9648-495D-ADC6-B09E7CDF3EDF}" srcOrd="0" destOrd="0" parTransId="{52F7AEAD-03C7-4702-81B8-B9B719528B42}" sibTransId="{E94DF4D3-5420-4F5E-B9F1-4C938A4CA605}"/>
    <dgm:cxn modelId="{040198D8-7A5A-4E39-BDA4-FBD849CFE4DB}" srcId="{797AF81B-F544-43F9-947A-C7468C790DAD}" destId="{FDA8211C-945C-4FFB-9205-567D51B74240}" srcOrd="1" destOrd="0" parTransId="{8F69CEE3-4880-4A8E-A668-4F7E443767CF}" sibTransId="{1AE81E1C-2DC3-4D16-A969-6240E3E40325}"/>
    <dgm:cxn modelId="{C605E2F9-9D76-4F8F-B387-4B6425077A6C}" type="presParOf" srcId="{2C5827C1-41A0-4993-A8CB-7361E9F48F27}" destId="{E70FEBDD-EEFE-4267-B34B-BB7A7EDE942F}" srcOrd="0" destOrd="0" presId="urn:microsoft.com/office/officeart/2009/layout/CircleArrowProcess"/>
    <dgm:cxn modelId="{0AB327C4-E1F5-408C-9A1C-5F517ACE6103}" type="presParOf" srcId="{E70FEBDD-EEFE-4267-B34B-BB7A7EDE942F}" destId="{0BCA2DF3-E8D4-4246-8D10-8E4CDF24677C}" srcOrd="0" destOrd="0" presId="urn:microsoft.com/office/officeart/2009/layout/CircleArrowProcess"/>
    <dgm:cxn modelId="{A84191C8-0B6E-418F-A8FF-13D86E2309B4}" type="presParOf" srcId="{2C5827C1-41A0-4993-A8CB-7361E9F48F27}" destId="{C8470B47-F5AD-435F-A2B7-08EE8F81DE5B}" srcOrd="1" destOrd="0" presId="urn:microsoft.com/office/officeart/2009/layout/CircleArrowProcess"/>
    <dgm:cxn modelId="{BAFB969F-4EB1-481B-B1D1-D5775B0EFFFF}" type="presParOf" srcId="{2C5827C1-41A0-4993-A8CB-7361E9F48F27}" destId="{7AB5D0F1-3BC8-46EF-9C84-183A0A31347B}" srcOrd="2" destOrd="0" presId="urn:microsoft.com/office/officeart/2009/layout/CircleArrowProcess"/>
    <dgm:cxn modelId="{287C2AC4-ECBE-434B-9A6C-899E6BA0DA08}" type="presParOf" srcId="{7AB5D0F1-3BC8-46EF-9C84-183A0A31347B}" destId="{10A78281-B719-4FBE-915B-B14A3ACF8DC9}" srcOrd="0" destOrd="0" presId="urn:microsoft.com/office/officeart/2009/layout/CircleArrowProcess"/>
    <dgm:cxn modelId="{6D1581B7-3202-4EAA-8D7C-17541394D2D9}" type="presParOf" srcId="{2C5827C1-41A0-4993-A8CB-7361E9F48F27}" destId="{D758EC0A-C66E-46B2-8A37-B20442AE0F5C}" srcOrd="3" destOrd="0" presId="urn:microsoft.com/office/officeart/2009/layout/CircleArrowProcess"/>
    <dgm:cxn modelId="{C5581AF1-FD2B-4534-BF13-C7AAA07F5250}" type="presParOf" srcId="{2C5827C1-41A0-4993-A8CB-7361E9F48F27}" destId="{5CE1FF6B-2A16-4C71-AF54-9A4EB1010227}" srcOrd="4" destOrd="0" presId="urn:microsoft.com/office/officeart/2009/layout/CircleArrowProcess"/>
    <dgm:cxn modelId="{7FCFEBE3-8C0F-40E3-9906-DF1046742F9E}" type="presParOf" srcId="{5CE1FF6B-2A16-4C71-AF54-9A4EB1010227}" destId="{A4BF1451-7E52-49CA-B477-344A68BE41C9}" srcOrd="0" destOrd="0" presId="urn:microsoft.com/office/officeart/2009/layout/CircleArrowProcess"/>
    <dgm:cxn modelId="{AE70CDB4-6807-41BC-A2E7-7245909D4E43}" type="presParOf" srcId="{2C5827C1-41A0-4993-A8CB-7361E9F48F27}" destId="{14CB59D2-0781-4C2A-80D4-DF3BF09C4EF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DEE5D-FDF5-4AC1-9E76-8ED4141915B1}">
      <dsp:nvSpPr>
        <dsp:cNvPr id="0" name=""/>
        <dsp:cNvSpPr/>
      </dsp:nvSpPr>
      <dsp:spPr>
        <a:xfrm rot="5400000">
          <a:off x="5085707" y="-624472"/>
          <a:ext cx="4538811" cy="692245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W" sz="1800" kern="1200" dirty="0">
              <a:latin typeface="Century Gothic" panose="020B0502020202020204" pitchFamily="34" charset="0"/>
            </a:rPr>
            <a:t>Facilitate </a:t>
          </a:r>
          <a:r>
            <a:rPr lang="en-GB" sz="1800" kern="1200" dirty="0">
              <a:latin typeface="Century Gothic" panose="020B0502020202020204" pitchFamily="34" charset="0"/>
            </a:rPr>
            <a:t>investors</a:t>
          </a:r>
          <a:r>
            <a:rPr lang="en-BW" sz="1800" kern="1200" dirty="0">
              <a:latin typeface="Century Gothic" panose="020B0502020202020204" pitchFamily="34" charset="0"/>
            </a:rPr>
            <a:t> setting up within the </a:t>
          </a:r>
          <a:r>
            <a:rPr lang="en-BW" sz="1800" kern="1200" dirty="0" err="1">
              <a:latin typeface="Century Gothic" panose="020B0502020202020204" pitchFamily="34" charset="0"/>
            </a:rPr>
            <a:t>SEZs</a:t>
          </a:r>
          <a:endParaRPr lang="en-BW" sz="1800" kern="1200" dirty="0">
            <a:latin typeface="Century Gothic" panose="020B0502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Century Gothic" panose="020B0502020202020204" pitchFamily="34" charset="0"/>
            </a:rPr>
            <a:t>Link </a:t>
          </a:r>
          <a:r>
            <a:rPr lang="en-BW" sz="1800" kern="1200" dirty="0">
              <a:latin typeface="Century Gothic" panose="020B0502020202020204" pitchFamily="34" charset="0"/>
            </a:rPr>
            <a:t>SEZ investors </a:t>
          </a:r>
          <a:r>
            <a:rPr lang="en-GB" sz="1800" kern="1200" dirty="0">
              <a:latin typeface="Century Gothic" panose="020B0502020202020204" pitchFamily="34" charset="0"/>
            </a:rPr>
            <a:t>to clusters</a:t>
          </a:r>
          <a:endParaRPr lang="en-BW" sz="1800" kern="1200" dirty="0">
            <a:latin typeface="Century Gothic" panose="020B0502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W" sz="1800" kern="1200" dirty="0">
              <a:latin typeface="Century Gothic" panose="020B0502020202020204" pitchFamily="34" charset="0"/>
            </a:rPr>
            <a:t>Industrialisation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BW" sz="1800" kern="1200" dirty="0">
              <a:latin typeface="Century Gothic" panose="020B0502020202020204" pitchFamily="34" charset="0"/>
            </a:rPr>
            <a:t>Export diversification</a:t>
          </a:r>
          <a:r>
            <a:rPr lang="en-ZA" sz="1800" kern="1200" dirty="0">
              <a:latin typeface="Century Gothic" panose="020B0502020202020204" pitchFamily="34" charset="0"/>
            </a:rPr>
            <a:t> </a:t>
          </a:r>
          <a:endParaRPr lang="en-BW" sz="1800" kern="1200" dirty="0">
            <a:latin typeface="Century Gothic" panose="020B0502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800" b="1" kern="1200" dirty="0">
              <a:latin typeface="Century Gothic" panose="020B0502020202020204" pitchFamily="34" charset="0"/>
            </a:rPr>
            <a:t>Regulation of all entities and activities </a:t>
          </a:r>
          <a:br>
            <a:rPr lang="en-ZA" sz="1700" kern="1200" dirty="0"/>
          </a:br>
          <a:endParaRPr lang="en-BW" sz="1700" kern="1200" dirty="0"/>
        </a:p>
      </dsp:txBody>
      <dsp:txXfrm rot="-5400000">
        <a:off x="3893883" y="788918"/>
        <a:ext cx="6700893" cy="4095679"/>
      </dsp:txXfrm>
    </dsp:sp>
    <dsp:sp modelId="{2DCF9D35-D9EC-4BFE-A03A-E1FAD33DA775}">
      <dsp:nvSpPr>
        <dsp:cNvPr id="0" name=""/>
        <dsp:cNvSpPr/>
      </dsp:nvSpPr>
      <dsp:spPr>
        <a:xfrm>
          <a:off x="0" y="0"/>
          <a:ext cx="3893883" cy="56735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Century Gothic" panose="020B0502020202020204" pitchFamily="34" charset="0"/>
            </a:rPr>
            <a:t>Objectives of the Authority: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entury Gothic" panose="020B0502020202020204" pitchFamily="34" charset="0"/>
            </a:rPr>
            <a:t>Overall coordination and implementation of activities related to the establishment and development of Special Economic Zones </a:t>
          </a:r>
          <a:endParaRPr lang="en-BW" sz="2400" b="1" kern="1200" dirty="0">
            <a:latin typeface="Century Gothic" panose="020B0502020202020204" pitchFamily="34" charset="0"/>
          </a:endParaRPr>
        </a:p>
      </dsp:txBody>
      <dsp:txXfrm>
        <a:off x="190084" y="190084"/>
        <a:ext cx="3513715" cy="5293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27D78-88D5-444B-961D-4E3F27912E81}">
      <dsp:nvSpPr>
        <dsp:cNvPr id="0" name=""/>
        <dsp:cNvSpPr/>
      </dsp:nvSpPr>
      <dsp:spPr>
        <a:xfrm>
          <a:off x="1579788" y="434668"/>
          <a:ext cx="3357874" cy="116614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1EEE9-3A89-493C-BD17-41A791F605ED}">
      <dsp:nvSpPr>
        <dsp:cNvPr id="0" name=""/>
        <dsp:cNvSpPr/>
      </dsp:nvSpPr>
      <dsp:spPr>
        <a:xfrm>
          <a:off x="2938556" y="3290162"/>
          <a:ext cx="650750" cy="41648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7E5B6-D616-4D52-B321-34C2C95F3A5A}">
      <dsp:nvSpPr>
        <dsp:cNvPr id="0" name=""/>
        <dsp:cNvSpPr/>
      </dsp:nvSpPr>
      <dsp:spPr>
        <a:xfrm>
          <a:off x="1423800" y="3623347"/>
          <a:ext cx="3895977" cy="780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b="1" kern="1200" dirty="0">
              <a:solidFill>
                <a:srgbClr val="C00000"/>
              </a:solidFill>
            </a:rPr>
            <a:t>Targeted businesses or services</a:t>
          </a:r>
          <a:endParaRPr lang="en-BW" sz="1800" b="1" kern="1200" dirty="0">
            <a:solidFill>
              <a:srgbClr val="C00000"/>
            </a:solidFill>
          </a:endParaRPr>
        </a:p>
      </dsp:txBody>
      <dsp:txXfrm>
        <a:off x="1423800" y="3623347"/>
        <a:ext cx="3895977" cy="780900"/>
      </dsp:txXfrm>
    </dsp:sp>
    <dsp:sp modelId="{5FE94D7F-5CD0-46A5-A26F-4556E53A5C2C}">
      <dsp:nvSpPr>
        <dsp:cNvPr id="0" name=""/>
        <dsp:cNvSpPr/>
      </dsp:nvSpPr>
      <dsp:spPr>
        <a:xfrm>
          <a:off x="2908454" y="1734838"/>
          <a:ext cx="1171351" cy="11713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Warehousing, distribution &amp; logistics</a:t>
          </a:r>
          <a:endParaRPr lang="en-BW" sz="1100" b="1" kern="1200" dirty="0"/>
        </a:p>
      </dsp:txBody>
      <dsp:txXfrm>
        <a:off x="3079994" y="1906378"/>
        <a:ext cx="828271" cy="828271"/>
      </dsp:txXfrm>
    </dsp:sp>
    <dsp:sp modelId="{23FD3093-A51F-4BFC-A8AA-B873D75B5709}">
      <dsp:nvSpPr>
        <dsp:cNvPr id="0" name=""/>
        <dsp:cNvSpPr/>
      </dsp:nvSpPr>
      <dsp:spPr>
        <a:xfrm>
          <a:off x="1975396" y="922152"/>
          <a:ext cx="1317887" cy="889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/>
            <a:t>Internationally</a:t>
          </a:r>
          <a:r>
            <a:rPr lang="en-ZA" sz="1100" b="1" kern="1200" dirty="0"/>
            <a:t> </a:t>
          </a:r>
          <a:r>
            <a:rPr lang="en-ZA" sz="1000" b="1" kern="1200" dirty="0"/>
            <a:t>traded</a:t>
          </a:r>
          <a:r>
            <a:rPr lang="en-ZA" sz="1100" b="1" kern="1200" dirty="0"/>
            <a:t> </a:t>
          </a:r>
          <a:r>
            <a:rPr lang="en-ZA" sz="1000" b="1" kern="1200" dirty="0"/>
            <a:t>services</a:t>
          </a:r>
          <a:endParaRPr lang="en-BW" sz="1000" b="1" kern="1200" dirty="0"/>
        </a:p>
      </dsp:txBody>
      <dsp:txXfrm>
        <a:off x="2168396" y="1052416"/>
        <a:ext cx="931887" cy="628972"/>
      </dsp:txXfrm>
    </dsp:sp>
    <dsp:sp modelId="{4DD56B07-3DBE-481E-893E-F9B70E2035B0}">
      <dsp:nvSpPr>
        <dsp:cNvPr id="0" name=""/>
        <dsp:cNvSpPr/>
      </dsp:nvSpPr>
      <dsp:spPr>
        <a:xfrm>
          <a:off x="3636199" y="926037"/>
          <a:ext cx="1225116" cy="818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b="1" kern="1200" dirty="0"/>
            <a:t>Manufacturing</a:t>
          </a:r>
          <a:endParaRPr lang="en-BW" sz="1000" b="1" kern="1200" dirty="0"/>
        </a:p>
      </dsp:txBody>
      <dsp:txXfrm>
        <a:off x="3815613" y="1045863"/>
        <a:ext cx="866288" cy="578572"/>
      </dsp:txXfrm>
    </dsp:sp>
    <dsp:sp modelId="{2A4E2B4D-AB43-4309-B99A-C1543624F41F}">
      <dsp:nvSpPr>
        <dsp:cNvPr id="0" name=""/>
        <dsp:cNvSpPr/>
      </dsp:nvSpPr>
      <dsp:spPr>
        <a:xfrm>
          <a:off x="1208490" y="-119329"/>
          <a:ext cx="4520854" cy="3977255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A2DF3-E8D4-4246-8D10-8E4CDF24677C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70B47-F5AD-435F-A2B7-08EE8F81DE5B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W" sz="2000" kern="1200" dirty="0">
              <a:latin typeface="Century Gothic" panose="020B0502020202020204" pitchFamily="34" charset="0"/>
            </a:rPr>
            <a:t>Value addition</a:t>
          </a:r>
        </a:p>
      </dsp:txBody>
      <dsp:txXfrm>
        <a:off x="3698614" y="941764"/>
        <a:ext cx="1449298" cy="724475"/>
      </dsp:txXfrm>
    </dsp:sp>
    <dsp:sp modelId="{10A78281-B719-4FBE-915B-B14A3ACF8DC9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8EC0A-C66E-46B2-8A37-B20442AE0F5C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W" sz="2000" kern="1200" dirty="0">
              <a:latin typeface="Century Gothic" panose="020B0502020202020204" pitchFamily="34" charset="0"/>
            </a:rPr>
            <a:t>Backward &amp; Forward linkages</a:t>
          </a:r>
        </a:p>
      </dsp:txBody>
      <dsp:txXfrm>
        <a:off x="2977148" y="2449237"/>
        <a:ext cx="1449298" cy="724475"/>
      </dsp:txXfrm>
    </dsp:sp>
    <dsp:sp modelId="{A4BF1451-7E52-49CA-B477-344A68BE41C9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B59D2-0781-4C2A-80D4-DF3BF09C4EF0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W" sz="2000" kern="1200" dirty="0">
              <a:latin typeface="Century Gothic" panose="020B0502020202020204" pitchFamily="34" charset="0"/>
            </a:rPr>
            <a:t>Export oriented</a:t>
          </a:r>
        </a:p>
      </dsp:txBody>
      <dsp:txXfrm>
        <a:off x="3702042" y="3958878"/>
        <a:ext cx="1449298" cy="724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9C7EE-4BE7-4422-A210-D8B280D888C1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15002-A158-4D8E-B0F6-CD98E1ED62FB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5433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0A4AE9E3-3FE9-4746-B1EA-6552F87C941F}" type="slidenum">
              <a:rPr lang="en-ZA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31774">
              <a:defRPr/>
            </a:pPr>
            <a:endParaRPr lang="en-ZA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242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47DC51-8C16-4BDB-9D7A-F01468A9AA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7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Clusters supply inputs</a:t>
            </a:r>
          </a:p>
          <a:p>
            <a:r>
              <a:rPr lang="en-US" dirty="0"/>
              <a:t>SEZs process</a:t>
            </a:r>
          </a:p>
          <a:p>
            <a:r>
              <a:rPr lang="en-US" dirty="0"/>
              <a:t>Exports globally</a:t>
            </a:r>
          </a:p>
          <a:p>
            <a:endParaRPr lang="en-B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5002-A158-4D8E-B0F6-CD98E1ED62FB}" type="slidenum">
              <a:rPr lang="en-BW" smtClean="0"/>
              <a:t>6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57782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488D6-C077-9833-ACEF-AE4D913B1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B9DB9B-239B-CC8F-61E5-3BFB81ABE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E59C47-A2F7-C542-4A51-D45EEC0E5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Clusters supply inputs</a:t>
            </a:r>
          </a:p>
          <a:p>
            <a:r>
              <a:rPr lang="en-US" dirty="0"/>
              <a:t>SEZs process</a:t>
            </a:r>
          </a:p>
          <a:p>
            <a:r>
              <a:rPr lang="en-US" dirty="0"/>
              <a:t>Exports globally</a:t>
            </a:r>
          </a:p>
          <a:p>
            <a:endParaRPr lang="en-BW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0A1F5-4823-2DDD-6848-ED7A01470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15002-A158-4D8E-B0F6-CD98E1ED62FB}" type="slidenum">
              <a:rPr lang="en-BW" smtClean="0"/>
              <a:t>7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03441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47DC51-8C16-4BDB-9D7A-F01468A9AA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74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F194-4E1E-7B4B-23A8-276609D5D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1C075-A5FE-1548-E1A1-E9D085FB7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21FA8-9AF3-DED7-B80A-E3F077E3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9C1AB-AACD-5223-2081-12F6E8A6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17F81-8407-9E1F-9797-C7708937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66296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0684-D329-D26F-5914-E4299DF9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D6B8E1-7066-F022-04BC-1A632BEC0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7767F-3B36-B425-EF3C-3EAFA480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9AD2-06F7-B7F2-A0A0-E4EAC37A8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BE552-4C8C-0EB0-89EF-C6AACB38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9717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5DB68-45A1-34F5-060A-24D54EFFB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93AAF-8200-5016-B725-298E3EA2D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32794-0FCB-6E81-DD4C-FB8EEC21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7A96E-9488-E8C6-D2BA-963A9C7D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BC26C-7077-651C-FF58-A58A087E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2198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7AF6-E71C-458E-AE89-9123793EE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21238-9A3D-4E73-92C7-2DF6C1F1F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644D4-D266-484E-B037-B5A7CA2F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4DBB9-853F-43A3-BE55-3487FAB3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EB164-669C-400F-A3CE-13D4F0D4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9179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EC0C0-2E00-4738-8F15-6F4B0D06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0223F-4795-4718-A655-CF281993D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D23A4-8B92-4CC5-B2CD-F8BB5979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BFD23-C01A-42B2-8AE9-665C5E77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7C2D2-92AB-45B8-96E8-35C7D0F2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74623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2CF8-94BF-4A7E-A6F5-C7EA31BF8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86DD7-710C-443A-9220-BF39B8601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9DA65-08DB-4584-A697-66AB7560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E4C54-2229-4F65-8821-012980BCF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56FC5-5C5B-49EC-A38E-D3E4047C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696989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B46D-6C9B-47BD-9BA1-EC08C88A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A6333-A4B1-4F40-B940-1632ABEAF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FECF4-89A5-4AE5-9F45-A641C6FB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C8AF9-0E55-4A23-B7A3-4753CE54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AB06A-7FBA-4BC3-AD75-15251650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24FEA-752D-4570-9D57-A7275B1B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2458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D45B-CC39-4F0D-8343-32C7960DF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5F5FD-6BAE-415D-B3D9-DDCBD3D6E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99E6B-80AC-4F1E-8942-2A51DBC27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8FE78-7E19-492E-94FB-9D985C246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45353-DDFE-4900-8620-BADBE15F8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5804F1-E120-4B8E-94F9-A6FC9EB3B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14863-2EBB-47FA-B7EB-3E88DE0A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96F812-5796-40B6-B090-364F3864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80794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6F17-BC93-4491-BE08-F3DCFD16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01EA5-6EC7-4167-A451-67CD89EB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98617-291A-4B7A-A3F5-8648D7D4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838E5-9816-4CBE-B1E1-BB0F7A43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361092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DEC22-06EF-4B44-992D-CB8975F7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8AC96-E255-48EF-B2A5-14D7E412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9438B-04FF-4AA8-AB75-2BFAAE8D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995943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3128-D5F2-46EB-9B00-A3CE7222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22CB-BE68-4BEE-A405-1BB3E1112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21B36-7FDC-4CF7-85B6-C6370D3D8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F0822-F907-488D-A7B2-96BE4731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E6D9A-3B0C-460A-BBB2-74D753B6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70BAD-C884-4646-8F76-56540CD0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29258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103DA-1999-1065-E10A-04561DD9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3C7C8-FC31-7A61-8F78-A6E920958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B870-8461-0131-4A97-A17765BF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F5891-DE0D-3B90-D4E1-6FFA92D6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534B2-5716-2CCF-9915-5076A8BF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68035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8640-1BCC-4745-8A92-83745EEE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DB9B3A-8A16-406C-882C-87F50C9FF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CAC38-E4E0-458D-9032-686921EB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8D254-162C-4960-B84B-6988B5B5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5C203A-294D-4751-931F-BBA44D7B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8A682-5857-4C17-9E30-EA1146A9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554723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BAEC-F344-42ED-8DEE-62D9C733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B56CE-27A7-4B69-8792-C2C9DCE99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7CBF9-A5BA-4DBB-A8B8-9A8F0D56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C00AC-F73B-4831-9431-B8AD7FFA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696A3-9898-40D9-B268-BFED41E4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189407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878F8-4ED0-4196-BB65-0CB516040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4A920-C6FF-4DF5-BA21-44AEF58E4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1088C-0953-4B39-B718-58C5C546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9A28C-67AC-4EBA-B93C-BAB0BBBF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90A31-59C6-4310-A702-4368168B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884020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D5A4-C308-4EE6-BACA-AB09ED9A3B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48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98727-25BA-4DD4-970D-49DF3F9F92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85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F535-A34C-40BC-8D2F-81E96C6999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73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88C3-D68C-4175-803B-455A397B9C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04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146B5-06F7-4BC5-80D9-570118D93C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3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EDBD-A6CD-4197-9F06-2F27377D3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25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6620-45AF-4453-9B16-CAE38ACE47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9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34CB-FBE5-C617-B84D-DE0A1B53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7D335-9DAF-56AA-81F1-2EA9897B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AAA13-6A5D-6063-16CF-05026848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29F5C-8088-91BE-D4F7-E5F6BAF3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5476-CCCE-08A7-ABEF-9156126B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4063593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DDE2-1C43-438A-9ED1-269D98AC5F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96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B854-5810-48AF-AF1C-787A22BEB6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759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69A8-1A4C-48A1-9F35-8B63809838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51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777D-4096-44C7-8578-4525F5822D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0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94F7-0F1A-2A1F-A891-B1CF1150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D55C-AC00-6FB8-CB9F-02E1FF977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FC46A-EBC3-470D-596D-7B28A31DE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DD10A-4184-6616-D481-75A6A5C7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39904-BF05-0BBD-F726-7C4E27FA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ABA95-C617-9EC7-4ADD-8F93A303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25786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7AFB-66E0-7262-AF1B-B9DC501C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55F4D-4D8E-5BED-B8FB-0D2336EC8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39115-7A52-8351-C9C7-D9DB77935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4A453-8C85-F606-7331-E5691F5E0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6B751-C18C-AAB1-7C07-3CBF7F1B0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81674E-4002-3769-8F94-C326BE92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BC8A5-7CCD-52EC-A92A-8C55E1A8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E1944-0884-25DC-3372-CE37CD54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94676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3307-61E1-624E-3C7E-66A70923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4F2B2-BC94-167A-4F00-03386568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E458A-DE2E-9D97-E7EA-259F59C2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1A541-3CCF-90B8-8514-D00351B8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23812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36038F-D896-50F5-B5C8-0CB667B8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B7B74-25F0-20F5-62E6-4ECDBCCC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B944C-826B-2FDC-7CD5-C5633942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46613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B32A-35EF-709E-B8E7-51E54CC9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2BF1D-D76A-B97A-FCB2-71EC6B3D5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CE704-EC87-5956-8DD3-B6029D948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3FFA4-FD93-E135-49F9-8E7603CA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D5208-5837-3095-21EF-CFF63EC0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B2E51-9A7E-3694-8B5B-AB0DFA891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51531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AD4E-44CA-BC55-3F85-5989712D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0932E-649A-0D57-DEC4-18E53DEB0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ECC32-A74C-A3EE-9594-88DB1D7B1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88636-86E5-3354-D954-2C091B9D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EFC87-F1CE-0D67-573F-830FE4D63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2E578-D600-7993-AB8F-4872DEA8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72038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C8125-624E-FA68-1EA3-98730F28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A39C8-80AF-44E5-1356-F8561AA0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AA937-CE49-B5B2-A1CA-ACCB41F9B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C0069-3EF7-4F5C-9E00-93BE52B8A832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1B59D-6443-6A49-D858-0775BBB9D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BE5B6-F0E7-6ADF-AB66-3107ECA02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00856-C0FE-43EC-BDE9-E4807ADB63ED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31965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FCB25D-A866-460C-8734-1E5A7D78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46C80-D24A-4CD7-83E1-E9BD3A25A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11263-4908-4DC5-BA45-1E29B2BBB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134B5-4C96-42C7-A56F-6B808A1FE607}" type="datetimeFigureOut">
              <a:rPr lang="en-BW" smtClean="0"/>
              <a:t>17/04/2026</a:t>
            </a:fld>
            <a:endParaRPr lang="en-B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D8343-2F35-44E1-9242-5066A5BBF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4A7FA-ED7E-424D-8686-0F6FC8ECB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B02D7-B758-47F4-9900-2B89655E1E82}" type="slidenum">
              <a:rPr lang="en-BW" smtClean="0"/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6804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5207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35A5C-C5D6-4273-878F-2F9D3F2498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21 March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C823-3EFC-4766-9E54-A0E140C42E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99856" y="365126"/>
            <a:ext cx="7053943" cy="440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23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mahuben@seza.co.b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902F-EEE6-4071-8190-4E0D3391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8" y="106742"/>
            <a:ext cx="11077965" cy="604010"/>
          </a:xfrm>
        </p:spPr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SPECIAL ECONOMIC ZONES</a:t>
            </a:r>
            <a:endParaRPr lang="en-ZA" sz="3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61" y="1686209"/>
            <a:ext cx="2434867" cy="9891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3" y="1409709"/>
            <a:ext cx="2374154" cy="109266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63309" y="3631263"/>
            <a:ext cx="10789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W" sz="3600" b="1" dirty="0">
                <a:solidFill>
                  <a:srgbClr val="FF9900"/>
                </a:solidFill>
                <a:latin typeface="Century Gothic" panose="020B0502020202020204" pitchFamily="34" charset="0"/>
              </a:rPr>
              <a:t>Export Opportunities for Commodity Cluster Products</a:t>
            </a:r>
            <a:endParaRPr lang="en-ZA" sz="3600" b="1" dirty="0">
              <a:solidFill>
                <a:srgbClr val="FF9900"/>
              </a:solidFill>
              <a:latin typeface="Century Gothic" panose="020B0502020202020204" pitchFamily="34" charset="0"/>
            </a:endParaRPr>
          </a:p>
          <a:p>
            <a:pPr algn="ctr"/>
            <a:endParaRPr lang="en-ZA" sz="2000" b="1" dirty="0">
              <a:solidFill>
                <a:srgbClr val="FF99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722" y="6205993"/>
            <a:ext cx="1305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BW" sz="1600" dirty="0">
                <a:latin typeface="Gill Sans MT" panose="020B0502020104020203" pitchFamily="34" charset="0"/>
              </a:rPr>
              <a:t>17 April</a:t>
            </a:r>
            <a:r>
              <a:rPr lang="en-US" sz="1600" dirty="0">
                <a:latin typeface="Gill Sans MT" panose="020B0502020104020203" pitchFamily="34" charset="0"/>
              </a:rPr>
              <a:t> 202</a:t>
            </a:r>
            <a:r>
              <a:rPr lang="en-BW" sz="1600" dirty="0">
                <a:latin typeface="Gill Sans MT" panose="020B0502020104020203" pitchFamily="34" charset="0"/>
              </a:rPr>
              <a:t>6</a:t>
            </a:r>
            <a:endParaRPr lang="en-ZA" sz="1600" dirty="0">
              <a:latin typeface="Gill Sans MT" panose="020B05020201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03F89-EAF5-4ABC-96E1-740817BA9EF6}"/>
              </a:ext>
            </a:extLst>
          </p:cNvPr>
          <p:cNvSpPr txBox="1"/>
          <p:nvPr/>
        </p:nvSpPr>
        <p:spPr>
          <a:xfrm>
            <a:off x="8354292" y="5867438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BW" sz="1400" b="1" dirty="0">
                <a:solidFill>
                  <a:srgbClr val="8E6C8B"/>
                </a:solidFill>
              </a:rPr>
              <a:t>Geraldine Sebusang</a:t>
            </a:r>
            <a:endParaRPr lang="en-US" sz="1400" b="1" dirty="0">
              <a:solidFill>
                <a:srgbClr val="8E6C8B"/>
              </a:solidFill>
            </a:endParaRPr>
          </a:p>
          <a:p>
            <a:pPr algn="r"/>
            <a:r>
              <a:rPr lang="en-BW" sz="1400" b="1" dirty="0">
                <a:solidFill>
                  <a:srgbClr val="8E6C8B"/>
                </a:solidFill>
              </a:rPr>
              <a:t>Manager- Investor Licensing</a:t>
            </a:r>
            <a:r>
              <a:rPr lang="en-US" sz="1400" b="1" dirty="0">
                <a:solidFill>
                  <a:srgbClr val="8E6C8B"/>
                </a:solidFill>
              </a:rPr>
              <a:t> </a:t>
            </a:r>
          </a:p>
          <a:p>
            <a:pPr algn="r"/>
            <a:r>
              <a:rPr lang="en-US" sz="1400" b="1" dirty="0">
                <a:solidFill>
                  <a:srgbClr val="8E6C8B"/>
                </a:solidFill>
              </a:rPr>
              <a:t>Email: s</a:t>
            </a:r>
            <a:r>
              <a:rPr lang="en-BW" sz="1400" b="1" dirty="0" err="1">
                <a:solidFill>
                  <a:srgbClr val="8E6C8B"/>
                </a:solidFill>
              </a:rPr>
              <a:t>ebusang</a:t>
            </a:r>
            <a:r>
              <a:rPr lang="en-US" sz="1400" b="1" dirty="0">
                <a:solidFill>
                  <a:srgbClr val="8E6C8B"/>
                </a:solidFill>
              </a:rPr>
              <a:t>@seza.co.bw</a:t>
            </a:r>
          </a:p>
          <a:p>
            <a:endParaRPr lang="en-BW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C62FA1-9F75-4727-917D-1DB57356C4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5101" cy="16521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9BD304-8649-4F88-8FE4-143A4441F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45092" y="5524698"/>
            <a:ext cx="1246908" cy="13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3D959B-9402-4D2C-9D36-2B5DE3AAC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830"/>
            <a:ext cx="12192000" cy="9520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F2EE587-5407-4BAB-9C4F-B86B8163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830"/>
            <a:ext cx="12192000" cy="699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1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BE2FB-BE33-421E-89F9-C915A5D61FFF}"/>
              </a:ext>
            </a:extLst>
          </p:cNvPr>
          <p:cNvSpPr/>
          <p:nvPr/>
        </p:nvSpPr>
        <p:spPr>
          <a:xfrm>
            <a:off x="0" y="0"/>
            <a:ext cx="4216893" cy="834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W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E902F-EEE6-4071-8190-4E0D3391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SPECIAL ECONOMIC ZONES</a:t>
            </a:r>
            <a:endParaRPr lang="en-ZA" sz="3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02F0BE-F160-4BB5-82AA-6D2373D0A3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986997"/>
          <a:ext cx="10816343" cy="5673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0AE369A-07AC-424D-B3B2-78B1A3BF9D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" y="0"/>
            <a:ext cx="12192000" cy="9520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486207-7D8C-4EB4-83EE-1A180D8FC6D4}"/>
              </a:ext>
            </a:extLst>
          </p:cNvPr>
          <p:cNvSpPr/>
          <p:nvPr/>
        </p:nvSpPr>
        <p:spPr>
          <a:xfrm>
            <a:off x="6714618" y="262666"/>
            <a:ext cx="5632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we are</a:t>
            </a:r>
          </a:p>
        </p:txBody>
      </p:sp>
    </p:spTree>
    <p:extLst>
      <p:ext uri="{BB962C8B-B14F-4D97-AF65-F5344CB8AC3E}">
        <p14:creationId xmlns:p14="http://schemas.microsoft.com/office/powerpoint/2010/main" val="323259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 Legislative and Regulatory Framework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…cont’d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6B8129-3D80-445A-89E2-5738D411F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1" y="274321"/>
            <a:ext cx="10884218" cy="6416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5ADD97-6867-40D1-AAEF-E2071AC2B1DD}"/>
              </a:ext>
            </a:extLst>
          </p:cNvPr>
          <p:cNvSpPr/>
          <p:nvPr/>
        </p:nvSpPr>
        <p:spPr>
          <a:xfrm>
            <a:off x="7062863" y="1765190"/>
            <a:ext cx="1474889" cy="659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Agrobusiness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5A5A1-1675-4336-BC6D-CE4A879839BD}"/>
              </a:ext>
            </a:extLst>
          </p:cNvPr>
          <p:cNvSpPr/>
          <p:nvPr/>
        </p:nvSpPr>
        <p:spPr>
          <a:xfrm>
            <a:off x="1239520" y="5841273"/>
            <a:ext cx="9824719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sng" strike="noStrike" kern="1200" cap="none" spc="0" normalizeH="0" baseline="0" noProof="0" dirty="0">
                <a:ln>
                  <a:noFill/>
                </a:ln>
                <a:solidFill>
                  <a:srgbClr val="0064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0064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1" i="1" u="none" strike="noStrike" kern="1200" cap="none" spc="0" normalizeH="0" baseline="0" noProof="0" dirty="0">
                <a:ln>
                  <a:noFill/>
                </a:ln>
                <a:solidFill>
                  <a:srgbClr val="0064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SEZs aim to promote downstream processing of raw materials to create value-added products for the export markets.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048718B-F340-46CC-A3D2-D9D31F621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684685"/>
              </p:ext>
            </p:extLst>
          </p:nvPr>
        </p:nvGraphicFramePr>
        <p:xfrm>
          <a:off x="2513490" y="1490286"/>
          <a:ext cx="6527863" cy="4164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6661AD83-07CD-41D8-A012-C8DBA479C5AF}"/>
              </a:ext>
            </a:extLst>
          </p:cNvPr>
          <p:cNvSpPr/>
          <p:nvPr/>
        </p:nvSpPr>
        <p:spPr>
          <a:xfrm>
            <a:off x="5039978" y="1637286"/>
            <a:ext cx="1474889" cy="6599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Agrobusiness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4A2D60-0420-1007-BD54-BECF0F182DE0}"/>
              </a:ext>
            </a:extLst>
          </p:cNvPr>
          <p:cNvSpPr txBox="1">
            <a:spLocks/>
          </p:cNvSpPr>
          <p:nvPr/>
        </p:nvSpPr>
        <p:spPr>
          <a:xfrm>
            <a:off x="1431899" y="247650"/>
            <a:ext cx="10515600" cy="854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900" b="1" dirty="0">
                <a:solidFill>
                  <a:srgbClr val="75247E"/>
                </a:solidFill>
                <a:latin typeface="Century Gothic" panose="020B0502020202020204" pitchFamily="34" charset="0"/>
              </a:rPr>
              <a:t>  			SEZ Regulated Areas of Investment</a:t>
            </a:r>
            <a:br>
              <a:rPr lang="en-ZA" sz="3600" b="1" dirty="0">
                <a:solidFill>
                  <a:srgbClr val="75247E"/>
                </a:solidFill>
              </a:rPr>
            </a:br>
            <a:r>
              <a:rPr lang="en-ZA" sz="3600" b="1" dirty="0">
                <a:solidFill>
                  <a:srgbClr val="75247E"/>
                </a:solidFill>
              </a:rPr>
              <a:t>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4233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1D823-6156-44F9-01EF-67341B5B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B00F-AA0A-A3BB-86E1-77F4159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 Legislative and Regulatory Framework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…cont’d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E4E272-1345-C0DB-ECD4-83906F088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1" y="274321"/>
            <a:ext cx="10884218" cy="6416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C088B1-4869-D758-DE41-994375806B8A}"/>
              </a:ext>
            </a:extLst>
          </p:cNvPr>
          <p:cNvSpPr/>
          <p:nvPr/>
        </p:nvSpPr>
        <p:spPr>
          <a:xfrm>
            <a:off x="1239520" y="5841273"/>
            <a:ext cx="9824719" cy="52322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sng" strike="noStrike" kern="1200" cap="none" spc="0" normalizeH="0" baseline="0" noProof="0" dirty="0">
                <a:ln>
                  <a:noFill/>
                </a:ln>
                <a:solidFill>
                  <a:srgbClr val="0064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</a:t>
            </a:r>
            <a:r>
              <a:rPr kumimoji="0" lang="en-IE" sz="1400" b="1" i="0" u="none" strike="noStrike" kern="1200" cap="none" spc="0" normalizeH="0" baseline="0" noProof="0" dirty="0">
                <a:ln>
                  <a:noFill/>
                </a:ln>
                <a:solidFill>
                  <a:srgbClr val="0064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400" b="1" i="1" u="none" strike="noStrike" kern="1200" cap="none" spc="0" normalizeH="0" baseline="0" noProof="0" dirty="0">
                <a:ln>
                  <a:noFill/>
                </a:ln>
                <a:solidFill>
                  <a:srgbClr val="0064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SEZs aim to promote downstream processing of raw materials to create value-added products for the export markets.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A69BBC-5C5E-7BB6-4F66-E6174190C66C}"/>
              </a:ext>
            </a:extLst>
          </p:cNvPr>
          <p:cNvSpPr txBox="1">
            <a:spLocks/>
          </p:cNvSpPr>
          <p:nvPr/>
        </p:nvSpPr>
        <p:spPr>
          <a:xfrm>
            <a:off x="1431899" y="247650"/>
            <a:ext cx="10515600" cy="854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900" b="1" dirty="0">
                <a:solidFill>
                  <a:srgbClr val="75247E"/>
                </a:solidFill>
                <a:latin typeface="Century Gothic" panose="020B0502020202020204" pitchFamily="34" charset="0"/>
              </a:rPr>
              <a:t>  			</a:t>
            </a:r>
            <a:r>
              <a:rPr lang="en-BW" sz="2900" b="1" dirty="0">
                <a:solidFill>
                  <a:srgbClr val="75247E"/>
                </a:solidFill>
                <a:latin typeface="Century Gothic" panose="020B0502020202020204" pitchFamily="34" charset="0"/>
              </a:rPr>
              <a:t>                     Profile of a SEZ Investor</a:t>
            </a:r>
            <a:br>
              <a:rPr lang="en-ZA" sz="3600" b="1" dirty="0">
                <a:solidFill>
                  <a:srgbClr val="75247E"/>
                </a:solidFill>
              </a:rPr>
            </a:br>
            <a:r>
              <a:rPr lang="en-ZA" sz="3600" b="1" dirty="0">
                <a:solidFill>
                  <a:srgbClr val="75247E"/>
                </a:solidFill>
              </a:rPr>
              <a:t>____________________________________________________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BA7F462-1C49-4554-C517-4160A0923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7860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551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EEC92-A56E-209A-423F-7212B1F27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0BC0-3852-939D-A313-D6D6E062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 Legislative and Regulatory Framework</a:t>
            </a:r>
            <a:b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…cont’d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859F3-E488-CBFE-E202-CE2221B2D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1" y="274321"/>
            <a:ext cx="10884218" cy="64166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F076D82-E98C-FE64-E675-B78BC9591696}"/>
              </a:ext>
            </a:extLst>
          </p:cNvPr>
          <p:cNvSpPr txBox="1">
            <a:spLocks/>
          </p:cNvSpPr>
          <p:nvPr/>
        </p:nvSpPr>
        <p:spPr>
          <a:xfrm>
            <a:off x="1431899" y="247650"/>
            <a:ext cx="10515600" cy="854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900" b="1" dirty="0">
                <a:solidFill>
                  <a:srgbClr val="75247E"/>
                </a:solidFill>
                <a:latin typeface="Century Gothic" panose="020B0502020202020204" pitchFamily="34" charset="0"/>
              </a:rPr>
              <a:t>  			</a:t>
            </a:r>
            <a:r>
              <a:rPr lang="en-BW" sz="2900" b="1" dirty="0">
                <a:solidFill>
                  <a:srgbClr val="75247E"/>
                </a:solidFill>
                <a:latin typeface="Century Gothic" panose="020B0502020202020204" pitchFamily="34" charset="0"/>
              </a:rPr>
              <a:t>Clusters &amp; </a:t>
            </a:r>
            <a:r>
              <a:rPr lang="en-BW" sz="2900" b="1" dirty="0" err="1">
                <a:solidFill>
                  <a:srgbClr val="75247E"/>
                </a:solidFill>
                <a:latin typeface="Century Gothic" panose="020B0502020202020204" pitchFamily="34" charset="0"/>
              </a:rPr>
              <a:t>SEZs</a:t>
            </a:r>
            <a:r>
              <a:rPr lang="en-BW" sz="2900" b="1" dirty="0">
                <a:solidFill>
                  <a:srgbClr val="75247E"/>
                </a:solidFill>
                <a:latin typeface="Century Gothic" panose="020B0502020202020204" pitchFamily="34" charset="0"/>
              </a:rPr>
              <a:t> Linkage </a:t>
            </a:r>
            <a:br>
              <a:rPr lang="en-ZA" sz="3600" b="1" dirty="0">
                <a:solidFill>
                  <a:srgbClr val="75247E"/>
                </a:solidFill>
              </a:rPr>
            </a:br>
            <a:r>
              <a:rPr lang="en-ZA" sz="3600" b="1" dirty="0">
                <a:solidFill>
                  <a:srgbClr val="75247E"/>
                </a:solidFill>
              </a:rPr>
              <a:t>____________________________________________________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E7849-CC25-E256-8EAA-F84617C4C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445" y="1227764"/>
            <a:ext cx="8464369" cy="49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5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F9C8D-B34E-3257-622B-1E1F24CC1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8EC352B-342D-2D60-7EA3-821A53E2C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1" y="274321"/>
            <a:ext cx="10884218" cy="64166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25C2662-8595-1F33-D3DE-E68079688693}"/>
              </a:ext>
            </a:extLst>
          </p:cNvPr>
          <p:cNvSpPr txBox="1">
            <a:spLocks/>
          </p:cNvSpPr>
          <p:nvPr/>
        </p:nvSpPr>
        <p:spPr>
          <a:xfrm>
            <a:off x="1431899" y="247650"/>
            <a:ext cx="10515600" cy="854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900" b="1" dirty="0">
                <a:solidFill>
                  <a:srgbClr val="75247E"/>
                </a:solidFill>
                <a:latin typeface="Century Gothic" panose="020B0502020202020204" pitchFamily="34" charset="0"/>
              </a:rPr>
              <a:t>  			</a:t>
            </a:r>
            <a:r>
              <a:rPr lang="en-BW" sz="2900" b="1" dirty="0">
                <a:solidFill>
                  <a:srgbClr val="75247E"/>
                </a:solidFill>
                <a:latin typeface="Century Gothic" panose="020B0502020202020204" pitchFamily="34" charset="0"/>
              </a:rPr>
              <a:t>Success of Cluster &amp; SEZ Partnership</a:t>
            </a:r>
            <a:br>
              <a:rPr lang="en-ZA" sz="3600" b="1" dirty="0">
                <a:solidFill>
                  <a:srgbClr val="75247E"/>
                </a:solidFill>
              </a:rPr>
            </a:br>
            <a:r>
              <a:rPr lang="en-ZA" sz="3600" b="1" dirty="0">
                <a:solidFill>
                  <a:srgbClr val="75247E"/>
                </a:solidFill>
              </a:rPr>
              <a:t>____________________________________________________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F81CCA-E214-5AA9-05B5-115F4D34E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186" y="1102170"/>
            <a:ext cx="8222262" cy="54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4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CEF7CE-62B0-4D5E-AC4E-67431B4E9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8"/>
            <a:ext cx="12192000" cy="957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3D9182-3D04-F2A6-DFF4-BC5D6A635155}"/>
              </a:ext>
            </a:extLst>
          </p:cNvPr>
          <p:cNvSpPr txBox="1"/>
          <p:nvPr/>
        </p:nvSpPr>
        <p:spPr>
          <a:xfrm>
            <a:off x="7409330" y="237129"/>
            <a:ext cx="3832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PROJECT IMPLEMENTATION PROGRESS</a:t>
            </a:r>
            <a:endParaRPr lang="en-BW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7EE1D0F-FDA3-BD7E-EAEB-B9F52021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8"/>
            <a:ext cx="12192000" cy="678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33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6" y="962025"/>
            <a:ext cx="2060134" cy="22028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94" y="2909454"/>
            <a:ext cx="4271642" cy="651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64147F-1084-4A22-A840-3E7EC4C7D96B}"/>
              </a:ext>
            </a:extLst>
          </p:cNvPr>
          <p:cNvSpPr txBox="1"/>
          <p:nvPr/>
        </p:nvSpPr>
        <p:spPr>
          <a:xfrm>
            <a:off x="2790825" y="4016087"/>
            <a:ext cx="66103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more information please contact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Ms. </a:t>
            </a:r>
            <a:r>
              <a:rPr kumimoji="0" lang="en-B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Geraldine Sebusang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–Investor Licensing</a:t>
            </a:r>
            <a:r>
              <a:rPr kumimoji="0" lang="en-B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Manager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email - </a:t>
            </a:r>
            <a:r>
              <a:rPr lang="en-BW" u="sng" dirty="0" err="1">
                <a:solidFill>
                  <a:srgbClr val="5B9BD5"/>
                </a:solidFill>
                <a:latin typeface="Century Gothic" panose="020B0502020202020204" pitchFamily="34" charset="0"/>
              </a:rPr>
              <a:t>sebusang</a:t>
            </a:r>
            <a:r>
              <a:rPr kumimoji="0" lang="en-ZA" sz="18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4"/>
              </a:rPr>
              <a:t>@seza.co.bw</a:t>
            </a:r>
            <a:endParaRPr kumimoji="0" lang="en-ZA" sz="1800" b="0" i="0" u="sng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63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Presantation 3" id="{078DF21B-64C1-476F-BF83-8C4F3D15E267}" vid="{D77771AD-6A92-49BD-9D77-CB1A0F29850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260</Words>
  <Application>Microsoft Office PowerPoint</Application>
  <PresentationFormat>Widescreen</PresentationFormat>
  <Paragraphs>53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Gill Sans MT</vt:lpstr>
      <vt:lpstr>Office Theme</vt:lpstr>
      <vt:lpstr>1_Office Theme</vt:lpstr>
      <vt:lpstr>2_Office Theme</vt:lpstr>
      <vt:lpstr>SPECIAL ECONOMIC ZONES</vt:lpstr>
      <vt:lpstr>PowerPoint Presentation</vt:lpstr>
      <vt:lpstr>SPECIAL ECONOMIC ZONES</vt:lpstr>
      <vt:lpstr>Special Legislative and Regulatory Framework  …cont’d</vt:lpstr>
      <vt:lpstr>Special Legislative and Regulatory Framework  …cont’d</vt:lpstr>
      <vt:lpstr>Special Legislative and Regulatory Framework  …cont’d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ECONOMIC ZONES</dc:title>
  <dc:creator>Onalethata Lesope</dc:creator>
  <cp:lastModifiedBy>Geraldine Sebusang</cp:lastModifiedBy>
  <cp:revision>3</cp:revision>
  <dcterms:created xsi:type="dcterms:W3CDTF">2025-04-25T07:45:38Z</dcterms:created>
  <dcterms:modified xsi:type="dcterms:W3CDTF">2026-04-17T07:13:34Z</dcterms:modified>
</cp:coreProperties>
</file>