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5"/>
  </p:notesMasterIdLst>
  <p:handoutMasterIdLst>
    <p:handoutMasterId r:id="rId16"/>
  </p:handoutMasterIdLst>
  <p:sldIdLst>
    <p:sldId id="271" r:id="rId2"/>
    <p:sldId id="296" r:id="rId3"/>
    <p:sldId id="319" r:id="rId4"/>
    <p:sldId id="304" r:id="rId5"/>
    <p:sldId id="316" r:id="rId6"/>
    <p:sldId id="321" r:id="rId7"/>
    <p:sldId id="326" r:id="rId8"/>
    <p:sldId id="322" r:id="rId9"/>
    <p:sldId id="310" r:id="rId10"/>
    <p:sldId id="324" r:id="rId11"/>
    <p:sldId id="314" r:id="rId12"/>
    <p:sldId id="325" r:id="rId13"/>
    <p:sldId id="315" r:id="rId14"/>
  </p:sldIdLst>
  <p:sldSz cx="9144000" cy="6858000" type="screen4x3"/>
  <p:notesSz cx="9928225" cy="67976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D1D2332-33A3-41C5-9981-DCB57CFC4343}" v="7" dt="2026-04-16T08:25:27.30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5368" autoAdjust="0"/>
  </p:normalViewPr>
  <p:slideViewPr>
    <p:cSldViewPr>
      <p:cViewPr varScale="1">
        <p:scale>
          <a:sx n="88" d="100"/>
          <a:sy n="88" d="100"/>
        </p:scale>
        <p:origin x="660" y="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3313" cy="34129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2594" y="0"/>
            <a:ext cx="4303313" cy="34129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5E8883-8B33-4737-AD4B-1DBB2D84C7A0}" type="datetimeFigureOut">
              <a:rPr lang="en-GB" smtClean="0"/>
              <a:t>16/04/2026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456378"/>
            <a:ext cx="4303313" cy="34129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2594" y="6456378"/>
            <a:ext cx="4303313" cy="34129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833448-4F2D-4F6F-AFDE-68ABFC75E1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99259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BW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2925" y="0"/>
            <a:ext cx="4303713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E21341-BB7D-48E7-9E13-77AE8BDB299F}" type="datetimeFigureOut">
              <a:rPr lang="en-BW" smtClean="0"/>
              <a:t>16/04/2026</a:t>
            </a:fld>
            <a:endParaRPr lang="en-BW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435350" y="849313"/>
            <a:ext cx="3057525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BW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188" y="3271838"/>
            <a:ext cx="7943850" cy="2676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56363"/>
            <a:ext cx="4302125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B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2925" y="6456363"/>
            <a:ext cx="4303713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F281BB-A49C-4A3C-BD8E-043524D0B2D4}" type="slidenum">
              <a:rPr lang="en-BW" smtClean="0"/>
              <a:t>‹#›</a:t>
            </a:fld>
            <a:endParaRPr lang="en-BW"/>
          </a:p>
        </p:txBody>
      </p:sp>
    </p:spTree>
    <p:extLst>
      <p:ext uri="{BB962C8B-B14F-4D97-AF65-F5344CB8AC3E}">
        <p14:creationId xmlns:p14="http://schemas.microsoft.com/office/powerpoint/2010/main" val="6210996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CD4A8-F616-4AE4-99C8-F8D300247628}" type="datetimeFigureOut">
              <a:rPr lang="en-ZA" smtClean="0"/>
              <a:pPr/>
              <a:t>2026/04/16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>
              <a:solidFill>
                <a:srgbClr val="98C723">
                  <a:tint val="2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A6AD5-04DC-47B7-9F0D-2C61B3502081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2203213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CD4A8-F616-4AE4-99C8-F8D300247628}" type="datetimeFigureOut">
              <a:rPr lang="en-ZA" smtClean="0">
                <a:solidFill>
                  <a:prstClr val="black"/>
                </a:solidFill>
              </a:rPr>
              <a:pPr/>
              <a:t>2026/04/16</a:t>
            </a:fld>
            <a:endParaRPr lang="en-ZA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A6AD5-04DC-47B7-9F0D-2C61B3502081}" type="slidenum">
              <a:rPr lang="en-ZA" smtClean="0">
                <a:solidFill>
                  <a:prstClr val="black"/>
                </a:solidFill>
              </a:rPr>
              <a:pPr/>
              <a:t>‹#›</a:t>
            </a:fld>
            <a:endParaRPr lang="en-Z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45292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CD4A8-F616-4AE4-99C8-F8D300247628}" type="datetimeFigureOut">
              <a:rPr lang="en-ZA" smtClean="0">
                <a:solidFill>
                  <a:prstClr val="black"/>
                </a:solidFill>
              </a:rPr>
              <a:pPr/>
              <a:t>2026/04/16</a:t>
            </a:fld>
            <a:endParaRPr lang="en-ZA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A6AD5-04DC-47B7-9F0D-2C61B3502081}" type="slidenum">
              <a:rPr lang="en-ZA" smtClean="0">
                <a:solidFill>
                  <a:prstClr val="black"/>
                </a:solidFill>
              </a:rPr>
              <a:pPr/>
              <a:t>‹#›</a:t>
            </a:fld>
            <a:endParaRPr lang="en-Z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3162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CD4A8-F616-4AE4-99C8-F8D300247628}" type="datetimeFigureOut">
              <a:rPr lang="en-ZA" smtClean="0">
                <a:solidFill>
                  <a:prstClr val="black"/>
                </a:solidFill>
              </a:rPr>
              <a:pPr/>
              <a:t>2026/04/16</a:t>
            </a:fld>
            <a:endParaRPr lang="en-ZA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A6AD5-04DC-47B7-9F0D-2C61B3502081}" type="slidenum">
              <a:rPr lang="en-ZA" smtClean="0">
                <a:solidFill>
                  <a:prstClr val="black"/>
                </a:solidFill>
              </a:rPr>
              <a:pPr/>
              <a:t>‹#›</a:t>
            </a:fld>
            <a:endParaRPr lang="en-Z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5654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CD4A8-F616-4AE4-99C8-F8D300247628}" type="datetimeFigureOut">
              <a:rPr lang="en-ZA" smtClean="0">
                <a:solidFill>
                  <a:prstClr val="white"/>
                </a:solidFill>
              </a:rPr>
              <a:pPr/>
              <a:t>2026/04/16</a:t>
            </a:fld>
            <a:endParaRPr lang="en-ZA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A6AD5-04DC-47B7-9F0D-2C61B3502081}" type="slidenum">
              <a:rPr lang="en-ZA" smtClean="0">
                <a:solidFill>
                  <a:prstClr val="white"/>
                </a:solidFill>
              </a:rPr>
              <a:pPr/>
              <a:t>‹#›</a:t>
            </a:fld>
            <a:endParaRPr lang="en-ZA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16297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CD4A8-F616-4AE4-99C8-F8D300247628}" type="datetimeFigureOut">
              <a:rPr lang="en-ZA" smtClean="0">
                <a:solidFill>
                  <a:prstClr val="white"/>
                </a:solidFill>
              </a:rPr>
              <a:pPr/>
              <a:t>2026/04/16</a:t>
            </a:fld>
            <a:endParaRPr lang="en-ZA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A6AD5-04DC-47B7-9F0D-2C61B3502081}" type="slidenum">
              <a:rPr lang="en-ZA" smtClean="0">
                <a:solidFill>
                  <a:prstClr val="white"/>
                </a:solidFill>
              </a:rPr>
              <a:pPr/>
              <a:t>‹#›</a:t>
            </a:fld>
            <a:endParaRPr lang="en-ZA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8840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CD4A8-F616-4AE4-99C8-F8D300247628}" type="datetimeFigureOut">
              <a:rPr lang="en-ZA" smtClean="0">
                <a:solidFill>
                  <a:prstClr val="black"/>
                </a:solidFill>
              </a:rPr>
              <a:pPr/>
              <a:t>2026/04/16</a:t>
            </a:fld>
            <a:endParaRPr lang="en-ZA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A6AD5-04DC-47B7-9F0D-2C61B3502081}" type="slidenum">
              <a:rPr lang="en-ZA" smtClean="0">
                <a:solidFill>
                  <a:prstClr val="black"/>
                </a:solidFill>
              </a:rPr>
              <a:pPr/>
              <a:t>‹#›</a:t>
            </a:fld>
            <a:endParaRPr lang="en-Z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12525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CD4A8-F616-4AE4-99C8-F8D300247628}" type="datetimeFigureOut">
              <a:rPr lang="en-ZA" smtClean="0">
                <a:solidFill>
                  <a:prstClr val="white"/>
                </a:solidFill>
              </a:rPr>
              <a:pPr/>
              <a:t>2026/04/16</a:t>
            </a:fld>
            <a:endParaRPr lang="en-ZA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A6AD5-04DC-47B7-9F0D-2C61B3502081}" type="slidenum">
              <a:rPr lang="en-ZA" smtClean="0">
                <a:solidFill>
                  <a:prstClr val="white"/>
                </a:solidFill>
              </a:rPr>
              <a:pPr/>
              <a:t>‹#›</a:t>
            </a:fld>
            <a:endParaRPr lang="en-ZA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0832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CD4A8-F616-4AE4-99C8-F8D300247628}" type="datetimeFigureOut">
              <a:rPr lang="en-ZA" smtClean="0">
                <a:solidFill>
                  <a:prstClr val="black"/>
                </a:solidFill>
              </a:rPr>
              <a:pPr/>
              <a:t>2026/04/16</a:t>
            </a:fld>
            <a:endParaRPr lang="en-ZA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A6AD5-04DC-47B7-9F0D-2C61B3502081}" type="slidenum">
              <a:rPr lang="en-ZA" smtClean="0">
                <a:solidFill>
                  <a:prstClr val="black"/>
                </a:solidFill>
              </a:rPr>
              <a:pPr/>
              <a:t>‹#›</a:t>
            </a:fld>
            <a:endParaRPr lang="en-Z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4966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CD4A8-F616-4AE4-99C8-F8D300247628}" type="datetimeFigureOut">
              <a:rPr lang="en-ZA" smtClean="0">
                <a:solidFill>
                  <a:prstClr val="black"/>
                </a:solidFill>
              </a:rPr>
              <a:pPr/>
              <a:t>2026/04/16</a:t>
            </a:fld>
            <a:endParaRPr lang="en-ZA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A6AD5-04DC-47B7-9F0D-2C61B3502081}" type="slidenum">
              <a:rPr lang="en-ZA" smtClean="0">
                <a:solidFill>
                  <a:prstClr val="black"/>
                </a:solidFill>
              </a:rPr>
              <a:pPr/>
              <a:t>‹#›</a:t>
            </a:fld>
            <a:endParaRPr lang="en-Z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431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CD4A8-F616-4AE4-99C8-F8D300247628}" type="datetimeFigureOut">
              <a:rPr lang="en-ZA" smtClean="0">
                <a:solidFill>
                  <a:prstClr val="white"/>
                </a:solidFill>
              </a:rPr>
              <a:pPr/>
              <a:t>2026/04/16</a:t>
            </a:fld>
            <a:endParaRPr lang="en-ZA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A6AD5-04DC-47B7-9F0D-2C61B3502081}" type="slidenum">
              <a:rPr lang="en-ZA" smtClean="0">
                <a:solidFill>
                  <a:prstClr val="white"/>
                </a:solidFill>
              </a:rPr>
              <a:pPr/>
              <a:t>‹#›</a:t>
            </a:fld>
            <a:endParaRPr lang="en-ZA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8710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1CD4A8-F616-4AE4-99C8-F8D300247628}" type="datetimeFigureOut">
              <a:rPr lang="en-ZA" smtClean="0">
                <a:solidFill>
                  <a:prstClr val="black"/>
                </a:solidFill>
              </a:rPr>
              <a:pPr/>
              <a:t>2026/04/16</a:t>
            </a:fld>
            <a:endParaRPr lang="en-ZA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CA6AD5-04DC-47B7-9F0D-2C61B3502081}" type="slidenum">
              <a:rPr lang="en-ZA" smtClean="0">
                <a:solidFill>
                  <a:prstClr val="black"/>
                </a:solidFill>
              </a:rPr>
              <a:pPr/>
              <a:t>‹#›</a:t>
            </a:fld>
            <a:endParaRPr lang="en-Z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7048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mailto:Sales@napro.co.bw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504" y="1752601"/>
            <a:ext cx="8856984" cy="1829761"/>
          </a:xfrm>
        </p:spPr>
        <p:txBody>
          <a:bodyPr/>
          <a:lstStyle/>
          <a:p>
            <a:endParaRPr lang="en-ZA" dirty="0"/>
          </a:p>
        </p:txBody>
      </p:sp>
      <p:pic>
        <p:nvPicPr>
          <p:cNvPr id="14" name="Content Placeholder 3"/>
          <p:cNvPicPr>
            <a:picLocks noGrp="1" noChangeAspect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225"/>
            <a:ext cx="1590675" cy="190976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683436" y="1673374"/>
            <a:ext cx="124785" cy="193537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>
              <a:solidFill>
                <a:prstClr val="white"/>
              </a:solidFill>
            </a:endParaRPr>
          </a:p>
        </p:txBody>
      </p:sp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9847" y="1682846"/>
            <a:ext cx="105916" cy="1905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8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6796" y="1682846"/>
            <a:ext cx="132079" cy="1956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9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9966" y="1673374"/>
            <a:ext cx="120859" cy="1942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51" name="Picture 1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5957"/>
            <a:ext cx="2657125" cy="1972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11560" y="3654819"/>
            <a:ext cx="7848872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7200" b="1" dirty="0">
                <a:solidFill>
                  <a:srgbClr val="59B0B9">
                    <a:lumMod val="75000"/>
                  </a:srgb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NAPro OVERVIEW</a:t>
            </a:r>
          </a:p>
          <a:p>
            <a:pPr algn="ctr"/>
            <a:r>
              <a:rPr lang="en-ZA" sz="4000" b="1" dirty="0">
                <a:solidFill>
                  <a:srgbClr val="59B0B9">
                    <a:lumMod val="75000"/>
                  </a:srgb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Metlha Lolo Mangwane</a:t>
            </a:r>
          </a:p>
          <a:p>
            <a:pPr algn="ctr"/>
            <a:endParaRPr lang="en-ZA" sz="7200" dirty="0">
              <a:solidFill>
                <a:prstClr val="black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3242" y="1673373"/>
            <a:ext cx="1869885" cy="192399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9821" y="1682847"/>
            <a:ext cx="1926975" cy="192590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1711" y="1684393"/>
            <a:ext cx="1633052" cy="193193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825" y="1682846"/>
            <a:ext cx="1587108" cy="1933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589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PLANT INPUT REQUIREMENTS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84482710"/>
              </p:ext>
            </p:extLst>
          </p:nvPr>
        </p:nvGraphicFramePr>
        <p:xfrm>
          <a:off x="539551" y="1238503"/>
          <a:ext cx="8147249" cy="5333151"/>
        </p:xfrm>
        <a:graphic>
          <a:graphicData uri="http://schemas.openxmlformats.org/drawingml/2006/table">
            <a:tbl>
              <a:tblPr/>
              <a:tblGrid>
                <a:gridCol w="35283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604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84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52010">
                <a:tc gridSpan="3">
                  <a:txBody>
                    <a:bodyPr/>
                    <a:lstStyle/>
                    <a:p>
                      <a:pPr algn="ctr" fontAlgn="b"/>
                      <a:endParaRPr lang="en-GB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0658">
                <a:tc>
                  <a:txBody>
                    <a:bodyPr/>
                    <a:lstStyle/>
                    <a:p>
                      <a:pPr algn="l" fontAlgn="b"/>
                      <a:r>
                        <a:rPr lang="en-GB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Crop</a:t>
                      </a:r>
                    </a:p>
                    <a:p>
                      <a:pPr algn="l" fontAlgn="b"/>
                      <a:endParaRPr lang="en-GB" sz="3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b"/>
                      <a:endParaRPr lang="en-GB" sz="3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Monthly Requirement (kg)</a:t>
                      </a:r>
                    </a:p>
                    <a:p>
                      <a:pPr algn="ctr" fontAlgn="b"/>
                      <a:endParaRPr lang="en-GB" sz="3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  <a:p>
                      <a:pPr algn="ctr" fontAlgn="b"/>
                      <a:endParaRPr lang="en-GB" sz="3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1903">
                <a:tc>
                  <a:txBody>
                    <a:bodyPr/>
                    <a:lstStyle/>
                    <a:p>
                      <a:pPr algn="l" fontAlgn="b"/>
                      <a:r>
                        <a:rPr lang="en-GB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Tomato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32 021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2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1903">
                <a:tc>
                  <a:txBody>
                    <a:bodyPr/>
                    <a:lstStyle/>
                    <a:p>
                      <a:pPr algn="l" fontAlgn="b"/>
                      <a:r>
                        <a:rPr lang="en-GB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Beetroot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 </a:t>
                      </a:r>
                      <a:r>
                        <a:rPr lang="en-GB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042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2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1903">
                <a:tc>
                  <a:txBody>
                    <a:bodyPr/>
                    <a:lstStyle/>
                    <a:p>
                      <a:pPr algn="l" fontAlgn="b"/>
                      <a:r>
                        <a:rPr lang="en-GB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Cabbage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16 173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2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1903">
                <a:tc>
                  <a:txBody>
                    <a:bodyPr/>
                    <a:lstStyle/>
                    <a:p>
                      <a:pPr algn="l" fontAlgn="b"/>
                      <a:r>
                        <a:rPr lang="en-GB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Carrot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15 045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2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1903">
                <a:tc>
                  <a:txBody>
                    <a:bodyPr/>
                    <a:lstStyle/>
                    <a:p>
                      <a:pPr algn="l" fontAlgn="b"/>
                      <a:r>
                        <a:rPr lang="en-GB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Onion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36 468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2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49061">
                <a:tc>
                  <a:txBody>
                    <a:bodyPr/>
                    <a:lstStyle/>
                    <a:p>
                      <a:pPr algn="l" fontAlgn="b"/>
                      <a:endParaRPr lang="en-GB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BE55CDEE-DD70-416B-B9A0-9BDFFB1BCF3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5445224"/>
            <a:ext cx="1656184" cy="165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8358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PLANT UTILISATION LIMITATION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endParaRPr lang="en-US" sz="2800" dirty="0"/>
          </a:p>
          <a:p>
            <a:pPr lvl="0"/>
            <a:r>
              <a:rPr lang="en-US" sz="2800" dirty="0"/>
              <a:t>Limited production capacity</a:t>
            </a:r>
          </a:p>
          <a:p>
            <a:pPr lvl="0"/>
            <a:r>
              <a:rPr lang="en-US" sz="2800"/>
              <a:t>Manual equipment</a:t>
            </a:r>
          </a:p>
          <a:p>
            <a:pPr lvl="0"/>
            <a:endParaRPr lang="en-US" sz="2800" dirty="0"/>
          </a:p>
          <a:p>
            <a:pPr lvl="0"/>
            <a:endParaRPr lang="en-US" sz="2800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3CC5DA7-385B-D1FF-E711-4556AB360D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4869160"/>
            <a:ext cx="2232248" cy="223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060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A5CA3B-727B-FE6B-9B58-0520D3710E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632F511-6842-3BA8-317F-76850F2808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CALL TO ACTION</a:t>
            </a:r>
            <a:endParaRPr lang="en-US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D2EBC45-253C-73BC-A2DC-442C96029A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Plant automation</a:t>
            </a:r>
          </a:p>
          <a:p>
            <a:r>
              <a:rPr lang="en-US" sz="2800" dirty="0"/>
              <a:t>Contract farming / anchor farms</a:t>
            </a:r>
          </a:p>
          <a:p>
            <a:r>
              <a:rPr lang="en-US" sz="2800" dirty="0"/>
              <a:t>Buy in of Harvest Haven products</a:t>
            </a:r>
          </a:p>
          <a:p>
            <a:endParaRPr lang="en-US" sz="2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E92532D-15AD-B4AE-AA4C-41E51E21AB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4869160"/>
            <a:ext cx="2232248" cy="223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0094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                    </a:t>
            </a:r>
            <a:endParaRPr lang="en-US" sz="5400" b="1" dirty="0"/>
          </a:p>
          <a:p>
            <a:pPr marL="0" indent="0">
              <a:buNone/>
            </a:pPr>
            <a:r>
              <a:rPr lang="en-US" sz="5400" b="1" dirty="0"/>
              <a:t>Email: </a:t>
            </a:r>
            <a:r>
              <a:rPr lang="en-US" sz="5400" b="1" dirty="0">
                <a:hlinkClick r:id="rId2"/>
              </a:rPr>
              <a:t>Sales@napro.co.bw</a:t>
            </a:r>
            <a:endParaRPr lang="en-US" sz="5400" b="1" dirty="0"/>
          </a:p>
          <a:p>
            <a:pPr marL="0" indent="0">
              <a:buNone/>
            </a:pPr>
            <a:r>
              <a:rPr lang="en-US" sz="5400" b="1" dirty="0"/>
              <a:t>Tel: 2611239</a:t>
            </a:r>
          </a:p>
        </p:txBody>
      </p:sp>
    </p:spTree>
    <p:extLst>
      <p:ext uri="{BB962C8B-B14F-4D97-AF65-F5344CB8AC3E}">
        <p14:creationId xmlns:p14="http://schemas.microsoft.com/office/powerpoint/2010/main" val="13927245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BRIEF ABOUT NAPRO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151234" y="1290154"/>
            <a:ext cx="5400600" cy="4983162"/>
          </a:xfrm>
        </p:spPr>
        <p:txBody>
          <a:bodyPr>
            <a:noAutofit/>
          </a:bodyPr>
          <a:lstStyle/>
          <a:p>
            <a:pPr marL="109728" indent="0" algn="just">
              <a:buNone/>
            </a:pPr>
            <a:r>
              <a:rPr lang="en-GB" sz="2800" b="1" dirty="0"/>
              <a:t>NATIONAL AGRO PROCESSING (PTY) LTD</a:t>
            </a:r>
            <a:endParaRPr lang="en-GB" sz="2400" dirty="0"/>
          </a:p>
          <a:p>
            <a:pPr algn="just"/>
            <a:r>
              <a:rPr lang="en-GB" sz="2400" dirty="0"/>
              <a:t>An agro processing plant based in </a:t>
            </a:r>
            <a:r>
              <a:rPr lang="en-GB" sz="2400" dirty="0" err="1"/>
              <a:t>Selibe</a:t>
            </a:r>
            <a:r>
              <a:rPr lang="en-GB" sz="2400" dirty="0"/>
              <a:t> Phikwe with the focus  on production of value added horticultural products of the most grown produce in Botswana </a:t>
            </a:r>
            <a:r>
              <a:rPr lang="en-GB" sz="2400" dirty="0" err="1"/>
              <a:t>i.e</a:t>
            </a:r>
            <a:r>
              <a:rPr lang="en-GB" sz="2400" dirty="0"/>
              <a:t> cabbage, tomatoes, onions, beetroots and carrots.</a:t>
            </a:r>
          </a:p>
          <a:p>
            <a:pPr algn="just"/>
            <a:r>
              <a:rPr lang="en-GB" sz="2400" dirty="0"/>
              <a:t>Established as a developmental project for expanding markets &amp; stimulating growth of the horticultural sector, but operated as a sustainable commercial business. </a:t>
            </a:r>
          </a:p>
          <a:p>
            <a:pPr algn="just"/>
            <a:r>
              <a:rPr lang="en-GB" sz="2400" dirty="0"/>
              <a:t> 100%  subsidiary of NARDI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5445224"/>
            <a:ext cx="1656184" cy="1656184"/>
          </a:xfrm>
          <a:prstGeom prst="rect">
            <a:avLst/>
          </a:prstGeom>
        </p:spPr>
      </p:pic>
      <p:pic>
        <p:nvPicPr>
          <p:cNvPr id="10" name="Content Placeholder 5">
            <a:extLst>
              <a:ext uri="{FF2B5EF4-FFF2-40B4-BE49-F238E27FC236}">
                <a16:creationId xmlns:a16="http://schemas.microsoft.com/office/drawing/2014/main" id="{485C1CF5-629A-715C-D6D9-FFF2E620E19C}"/>
              </a:ext>
            </a:extLst>
          </p:cNvPr>
          <p:cNvPicPr>
            <a:picLocks noGrp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4725" y="1600200"/>
            <a:ext cx="3179763" cy="2119841"/>
          </a:xfrm>
          <a:prstGeom prst="rect">
            <a:avLst/>
          </a:prstGeom>
          <a:noFill/>
        </p:spPr>
      </p:pic>
      <p:pic>
        <p:nvPicPr>
          <p:cNvPr id="11" name="Picture 2" descr="C:\Users\metlha\Desktop\MASTER FILE\PHOTOS\pics\DSC_0860.JPG">
            <a:extLst>
              <a:ext uri="{FF2B5EF4-FFF2-40B4-BE49-F238E27FC236}">
                <a16:creationId xmlns:a16="http://schemas.microsoft.com/office/drawing/2014/main" id="{414DD1C3-3E9A-28DE-E2BF-8C97B3B09B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4725" y="4052581"/>
            <a:ext cx="3208041" cy="2410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30652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0FD5D8-769D-8CFD-595E-05760431F7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4967820-8973-2CEC-5B92-CDE5F08F6B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ROLE OF NAPRO AS AN OFFTAKER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991708A-88E6-2B35-4B96-D639A63A13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1340768"/>
            <a:ext cx="8229600" cy="4525963"/>
          </a:xfrm>
        </p:spPr>
        <p:txBody>
          <a:bodyPr>
            <a:noAutofit/>
          </a:bodyPr>
          <a:lstStyle/>
          <a:p>
            <a:endParaRPr lang="en-US" sz="2400" dirty="0"/>
          </a:p>
          <a:p>
            <a:r>
              <a:rPr lang="en-US" sz="2400" dirty="0"/>
              <a:t>Provides a guaranteed market for agricultural products</a:t>
            </a:r>
          </a:p>
          <a:p>
            <a:r>
              <a:rPr lang="en-US" sz="2400" dirty="0"/>
              <a:t>Reduce post harvest losses</a:t>
            </a:r>
          </a:p>
          <a:p>
            <a:r>
              <a:rPr lang="en-US" sz="2400" dirty="0"/>
              <a:t> Supports quality standards and grading</a:t>
            </a:r>
          </a:p>
          <a:p>
            <a:r>
              <a:rPr lang="en-US" sz="2400" dirty="0"/>
              <a:t>Reduces market uncertainty</a:t>
            </a:r>
          </a:p>
          <a:p>
            <a:r>
              <a:rPr lang="en-US" sz="2400" dirty="0"/>
              <a:t>Enables aggregation and scaling</a:t>
            </a:r>
          </a:p>
          <a:p>
            <a:pPr algn="just"/>
            <a:endParaRPr lang="en-GB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0A6C481-770C-8CB1-2D21-E1E65160184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5445224"/>
            <a:ext cx="1656184" cy="165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7394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634082"/>
          </a:xfrm>
        </p:spPr>
        <p:txBody>
          <a:bodyPr>
            <a:noAutofit/>
          </a:bodyPr>
          <a:lstStyle/>
          <a:p>
            <a:r>
              <a:rPr lang="en-GB" b="1" dirty="0"/>
              <a:t>OUR PRODUCTS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7544" y="1412776"/>
            <a:ext cx="8280920" cy="547260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2" descr="F:\Choppies\IMG_9323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48" t="35351" r="27160" b="10648"/>
          <a:stretch/>
        </p:blipFill>
        <p:spPr bwMode="auto">
          <a:xfrm>
            <a:off x="3563888" y="2158294"/>
            <a:ext cx="2312780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F:\Choppies\IMG_933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65" t="30293" r="24344" b="8235"/>
          <a:stretch/>
        </p:blipFill>
        <p:spPr bwMode="auto">
          <a:xfrm>
            <a:off x="899592" y="2222902"/>
            <a:ext cx="2542184" cy="4474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Choppies\IMG_9335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60" t="17265" r="31940" b="6832"/>
          <a:stretch/>
        </p:blipFill>
        <p:spPr bwMode="auto">
          <a:xfrm>
            <a:off x="6300192" y="1635390"/>
            <a:ext cx="1656184" cy="5096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59832" y="949430"/>
            <a:ext cx="2412268" cy="967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3962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900000"/>
          </a:xfrm>
        </p:spPr>
        <p:txBody>
          <a:bodyPr>
            <a:normAutofit/>
          </a:bodyPr>
          <a:lstStyle/>
          <a:p>
            <a:pPr marL="630936" lvl="2" indent="0">
              <a:buNone/>
            </a:pPr>
            <a:endParaRPr lang="en-GB" dirty="0"/>
          </a:p>
          <a:p>
            <a:pPr lvl="3"/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PRODUCT AVAILABILITY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4581128"/>
            <a:ext cx="2718052" cy="2718052"/>
          </a:xfrm>
          <a:prstGeom prst="rect">
            <a:avLst/>
          </a:prstGeom>
        </p:spPr>
      </p:pic>
      <p:pic>
        <p:nvPicPr>
          <p:cNvPr id="11" name="Content Placeholder 4" descr="A map of a food product&#10;&#10;AI-generated content may be incorrect.">
            <a:extLst>
              <a:ext uri="{FF2B5EF4-FFF2-40B4-BE49-F238E27FC236}">
                <a16:creationId xmlns:a16="http://schemas.microsoft.com/office/drawing/2014/main" id="{885F0648-9090-6017-31BC-4C6BE48B61F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233238"/>
            <a:ext cx="5959100" cy="561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4028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7D47B0-0083-F7F2-C193-072C66AFA3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1FC3D14-E25F-93B1-9019-E6BD0F4F46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PARTNERSHIP WITH FARMERS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B2B7BDE-E356-88AD-CFE5-C0201CE7F7B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5445224"/>
            <a:ext cx="1656184" cy="1656184"/>
          </a:xfrm>
          <a:prstGeom prst="rect">
            <a:avLst/>
          </a:prstGeom>
        </p:spPr>
      </p:pic>
      <p:sp>
        <p:nvSpPr>
          <p:cNvPr id="5" name="Rectangle 1">
            <a:extLst>
              <a:ext uri="{FF2B5EF4-FFF2-40B4-BE49-F238E27FC236}">
                <a16:creationId xmlns:a16="http://schemas.microsoft.com/office/drawing/2014/main" id="{4C84746C-42E8-6BCB-D606-CEF61F57E955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395288" y="1341480"/>
            <a:ext cx="7345064" cy="3385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BW" altLang="en-BW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BW" altLang="en-BW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Consistent supply of fresh raw materials </a:t>
            </a:r>
            <a:endParaRPr kumimoji="0" lang="en-US" altLang="en-BW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en-BW" altLang="en-BW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BW" altLang="en-BW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Support local agriculture and food security </a:t>
            </a:r>
            <a:endParaRPr kumimoji="0" lang="en-US" altLang="en-BW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en-BW" altLang="en-BW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BW" altLang="en-BW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Build long-term, sustainable relationships </a:t>
            </a:r>
            <a:endParaRPr kumimoji="0" lang="en-US" altLang="en-BW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en-BW" altLang="en-BW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BW" altLang="en-BW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Improve quality through collaboration </a:t>
            </a:r>
          </a:p>
        </p:txBody>
      </p:sp>
    </p:spTree>
    <p:extLst>
      <p:ext uri="{BB962C8B-B14F-4D97-AF65-F5344CB8AC3E}">
        <p14:creationId xmlns:p14="http://schemas.microsoft.com/office/powerpoint/2010/main" val="2768651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DD3725-93F6-838E-08FE-BB771AAEB4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76A0AFB-AE09-E9AF-02B9-ACFB006065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PROCUREMENT MODEL</a:t>
            </a:r>
            <a:endParaRPr lang="en-US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40E3656-2756-B9FF-B826-5954C89417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endParaRPr lang="en-US" sz="2800" dirty="0"/>
          </a:p>
          <a:p>
            <a:pPr lvl="0"/>
            <a:r>
              <a:rPr lang="en-US" sz="2800" dirty="0"/>
              <a:t>Scheduled deliveries based on demand</a:t>
            </a:r>
          </a:p>
          <a:p>
            <a:pPr lvl="0"/>
            <a:r>
              <a:rPr lang="en-US" sz="2800" dirty="0"/>
              <a:t>Quality specifications provided upfront</a:t>
            </a:r>
          </a:p>
          <a:p>
            <a:pPr lvl="0"/>
            <a:r>
              <a:rPr lang="en-US" sz="2800" i="1" dirty="0"/>
              <a:t>Contract farming </a:t>
            </a:r>
          </a:p>
          <a:p>
            <a:pPr lvl="0"/>
            <a:r>
              <a:rPr lang="en-US" sz="2800" dirty="0"/>
              <a:t>Payment terms: 7-14 days after delivery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2033705-71A0-0E45-6A01-4D022C1797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4869160"/>
            <a:ext cx="2232248" cy="223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3294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98498D-5048-E34D-D7DF-15E4DD999F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6960938-3F3E-7CF5-EEED-B1269A1662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QUALITY REQUIREMENTS</a:t>
            </a:r>
            <a:endParaRPr lang="en-US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6627237-6A9D-3C5E-9109-3A8570F570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Freshness and quality standards</a:t>
            </a:r>
          </a:p>
          <a:p>
            <a:r>
              <a:rPr lang="en-US" sz="2800" dirty="0"/>
              <a:t>Clean, disease-free produce</a:t>
            </a:r>
          </a:p>
          <a:p>
            <a:r>
              <a:rPr lang="en-US" sz="2800" dirty="0"/>
              <a:t>Proper handling and packaging</a:t>
            </a:r>
          </a:p>
          <a:p>
            <a:r>
              <a:rPr lang="en-US" sz="2800" dirty="0"/>
              <a:t>Compliance with food standards</a:t>
            </a:r>
          </a:p>
          <a:p>
            <a:r>
              <a:rPr lang="en-US" sz="2800" dirty="0"/>
              <a:t>Traceability where possible</a:t>
            </a:r>
          </a:p>
          <a:p>
            <a:endParaRPr lang="en-US" sz="2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979730D-9AEA-7A7C-7F3E-6285A910C8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4869160"/>
            <a:ext cx="2232248" cy="223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6820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</p:spPr>
        <p:txBody>
          <a:bodyPr/>
          <a:lstStyle/>
          <a:p>
            <a:r>
              <a:rPr lang="en-GB" b="1" dirty="0"/>
              <a:t>CHALLENGES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900000"/>
          </a:xfrm>
        </p:spPr>
        <p:txBody>
          <a:bodyPr>
            <a:normAutofit/>
          </a:bodyPr>
          <a:lstStyle/>
          <a:p>
            <a:pPr lvl="2"/>
            <a:endParaRPr lang="en-GB" dirty="0"/>
          </a:p>
          <a:p>
            <a:pPr marL="630936" lvl="2" indent="0">
              <a:buNone/>
            </a:pPr>
            <a:endParaRPr lang="en-GB" dirty="0"/>
          </a:p>
          <a:p>
            <a:pPr lvl="3"/>
            <a:endParaRPr lang="en-GB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5025515"/>
              </p:ext>
            </p:extLst>
          </p:nvPr>
        </p:nvGraphicFramePr>
        <p:xfrm>
          <a:off x="539552" y="1412776"/>
          <a:ext cx="8136904" cy="45804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84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684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6064"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200" b="1" dirty="0"/>
                        <a:t>MARKET</a:t>
                      </a:r>
                    </a:p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SUPPLY CHAIN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7870"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/>
                        <a:t>No buy in from Government Institutions due to unfavourable menu.</a:t>
                      </a:r>
                    </a:p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/>
                        <a:t>Quality variations</a:t>
                      </a:r>
                    </a:p>
                    <a:p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8096">
                <a:tc>
                  <a:txBody>
                    <a:bodyPr/>
                    <a:lstStyle/>
                    <a:p>
                      <a:r>
                        <a:rPr lang="en-GB" sz="2000" dirty="0"/>
                        <a:t>Strict trading terms 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/>
                        <a:t>Inconsistent supply</a:t>
                      </a:r>
                    </a:p>
                    <a:p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8084"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Competition from imported brands</a:t>
                      </a:r>
                    </a:p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dirty="0"/>
                    </a:p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Seasonal production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8084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854015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2858</TotalTime>
  <Words>272</Words>
  <Application>Microsoft Office PowerPoint</Application>
  <PresentationFormat>On-screen Show (4:3)</PresentationFormat>
  <Paragraphs>73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Aptos</vt:lpstr>
      <vt:lpstr>Arial</vt:lpstr>
      <vt:lpstr>Calibri</vt:lpstr>
      <vt:lpstr>Office Theme</vt:lpstr>
      <vt:lpstr>PowerPoint Presentation</vt:lpstr>
      <vt:lpstr>BRIEF ABOUT NAPRO</vt:lpstr>
      <vt:lpstr>ROLE OF NAPRO AS AN OFFTAKER</vt:lpstr>
      <vt:lpstr>OUR PRODUCTS </vt:lpstr>
      <vt:lpstr>PRODUCT AVAILABILITY</vt:lpstr>
      <vt:lpstr>PARTNERSHIP WITH FARMERS</vt:lpstr>
      <vt:lpstr>PROCUREMENT MODEL</vt:lpstr>
      <vt:lpstr>QUALITY REQUIREMENTS</vt:lpstr>
      <vt:lpstr>CHALLENGES</vt:lpstr>
      <vt:lpstr>PLANT INPUT REQUIREMENTS</vt:lpstr>
      <vt:lpstr>PLANT UTILISATION LIMITATION</vt:lpstr>
      <vt:lpstr>CALL TO ACTION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marketing2</dc:creator>
  <cp:lastModifiedBy>Metlha L. Mangwane</cp:lastModifiedBy>
  <cp:revision>116</cp:revision>
  <cp:lastPrinted>2016-10-16T09:24:12Z</cp:lastPrinted>
  <dcterms:created xsi:type="dcterms:W3CDTF">2016-03-08T05:50:27Z</dcterms:created>
  <dcterms:modified xsi:type="dcterms:W3CDTF">2026-04-16T09:44:40Z</dcterms:modified>
</cp:coreProperties>
</file>