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8" r:id="rId10"/>
    <p:sldId id="269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33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>
                <a:solidFill>
                  <a:schemeClr val="lt1"/>
                </a:solidFill>
              </a:rPr>
              <a:t>AGRO-PROCESSING &amp; COMMODITY CLUSTERS WORKSHOP 2026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524000" y="4010713"/>
            <a:ext cx="961417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lt1"/>
                </a:solidFill>
              </a:rPr>
              <a:t>POTENTIAL FOR SAFFLOWER PRODUCTION AND VALUE ADDITION IN BOTSWANA ; The Case for Kweneng North Horticulture Farmers’ Co-op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lt1"/>
                </a:solidFill>
              </a:rPr>
              <a:t>By Godfrey Mudanga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4" name="Google Shape;7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2375" y="0"/>
            <a:ext cx="2949626" cy="19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519"/>
            <a:ext cx="12192000" cy="679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2375" y="67525"/>
            <a:ext cx="2949626" cy="22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2375" y="0"/>
            <a:ext cx="2949626" cy="19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33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62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 b="1">
                <a:solidFill>
                  <a:schemeClr val="lt1"/>
                </a:solidFill>
              </a:rPr>
              <a:t>KNFC (GAIC)</a:t>
            </a:r>
            <a:endParaRPr sz="3200" b="1">
              <a:solidFill>
                <a:schemeClr val="lt1"/>
              </a:solidFill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38200" y="1478604"/>
            <a:ext cx="5181600" cy="469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>
                <a:solidFill>
                  <a:schemeClr val="lt1"/>
                </a:solidFill>
              </a:rPr>
              <a:t>COOPERATIVE PROFILE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>
                <a:solidFill>
                  <a:schemeClr val="lt1"/>
                </a:solidFill>
              </a:rPr>
              <a:t>Founded: </a:t>
            </a:r>
            <a:r>
              <a:rPr lang="en-GB" sz="2000">
                <a:solidFill>
                  <a:schemeClr val="lt1"/>
                </a:solidFill>
              </a:rPr>
              <a:t>November 2015, through an agreement between Botswana &amp; Brazil to resuscitate Cooperatives. As a Horticulture Marketing Cooperative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>
                <a:solidFill>
                  <a:schemeClr val="lt1"/>
                </a:solidFill>
              </a:rPr>
              <a:t>Transformation:</a:t>
            </a:r>
            <a:r>
              <a:rPr lang="en-GB" sz="2000">
                <a:solidFill>
                  <a:schemeClr val="lt1"/>
                </a:solidFill>
              </a:rPr>
              <a:t> Re-registered in April 2026 under the name</a:t>
            </a:r>
            <a:r>
              <a:rPr lang="en-GB" sz="2000" b="1">
                <a:solidFill>
                  <a:schemeClr val="lt1"/>
                </a:solidFill>
              </a:rPr>
              <a:t> GRAND AGRO INDUSTRIES COOPERATIVE SOCIETY (GAIC) </a:t>
            </a:r>
            <a:r>
              <a:rPr lang="en-GB" sz="2000">
                <a:solidFill>
                  <a:schemeClr val="lt1"/>
                </a:solidFill>
              </a:rPr>
              <a:t>, as a multi-purpose cooperative.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>
                <a:solidFill>
                  <a:schemeClr val="lt1"/>
                </a:solidFill>
              </a:rPr>
              <a:t>Location:</a:t>
            </a:r>
            <a:r>
              <a:rPr lang="en-GB" sz="2000">
                <a:solidFill>
                  <a:schemeClr val="lt1"/>
                </a:solidFill>
              </a:rPr>
              <a:t> Kweneng North, but now has footprint across the whole country, e.g. Panda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>
                <a:solidFill>
                  <a:schemeClr val="lt1"/>
                </a:solidFill>
              </a:rPr>
              <a:t>Members:</a:t>
            </a:r>
            <a:r>
              <a:rPr lang="en-GB" sz="2000">
                <a:solidFill>
                  <a:schemeClr val="lt1"/>
                </a:solidFill>
              </a:rPr>
              <a:t> 70+ Farmers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>
                <a:solidFill>
                  <a:schemeClr val="lt1"/>
                </a:solidFill>
              </a:rPr>
              <a:t>Core Business</a:t>
            </a:r>
            <a:r>
              <a:rPr lang="en-GB" sz="2000">
                <a:solidFill>
                  <a:schemeClr val="lt1"/>
                </a:solidFill>
              </a:rPr>
              <a:t>: Horticulture and Safflower production, processing and marketing</a:t>
            </a:r>
            <a:endParaRPr>
              <a:solidFill>
                <a:schemeClr val="lt1"/>
              </a:solidFill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>
                <a:solidFill>
                  <a:schemeClr val="lt1"/>
                </a:solidFill>
              </a:rPr>
              <a:t>Cooperative Business Model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lt1"/>
                </a:solidFill>
              </a:rPr>
              <a:t>Vertical integrated (from farming to marketing)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>
                <a:solidFill>
                  <a:schemeClr val="lt1"/>
                </a:solidFill>
              </a:rPr>
              <a:t>Farming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lt1"/>
                </a:solidFill>
              </a:rPr>
              <a:t>GAIC (or outsourced), GAIC members, Contracted farmers and Cooperatives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>
                <a:solidFill>
                  <a:schemeClr val="lt1"/>
                </a:solidFill>
              </a:rPr>
              <a:t>Agro-Processing SPVs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lt1"/>
                </a:solidFill>
              </a:rPr>
              <a:t>Oil &amp; derivatives, Petal extracts, Fodder processing, Fertilizer processing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>
                <a:solidFill>
                  <a:schemeClr val="lt1"/>
                </a:solidFill>
              </a:rPr>
              <a:t>Savings and Credit SPV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lt1"/>
                </a:solidFill>
              </a:rPr>
              <a:t>Financial services for Cooperative members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2375" y="0"/>
            <a:ext cx="2949626" cy="18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33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 b="1">
                <a:solidFill>
                  <a:schemeClr val="lt1"/>
                </a:solidFill>
              </a:rPr>
              <a:t>WHY SAFFLOWER FOR BOTSWANA</a:t>
            </a:r>
            <a:endParaRPr sz="3200" b="1">
              <a:solidFill>
                <a:schemeClr val="lt1"/>
              </a:solidFill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838200" y="1478604"/>
            <a:ext cx="5181600" cy="519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>
                <a:solidFill>
                  <a:schemeClr val="lt1"/>
                </a:solidFill>
              </a:rPr>
              <a:t>BUAN Research </a:t>
            </a:r>
            <a:endParaRPr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>
                <a:solidFill>
                  <a:schemeClr val="lt1"/>
                </a:solidFill>
              </a:rPr>
              <a:t>Researched since 2008 and findings well published BUAN google</a:t>
            </a:r>
            <a:endParaRPr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>
                <a:solidFill>
                  <a:schemeClr val="lt1"/>
                </a:solidFill>
              </a:rPr>
              <a:t>A climate smart crop well adapted to arid semi-arid lands, tolerant to water deficit conditions (can be grown through rain fed)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>
                <a:solidFill>
                  <a:schemeClr val="lt1"/>
                </a:solidFill>
              </a:rPr>
              <a:t>Adapted to relatively high salinity water (high salinity common in Botswana) compared to maize, sunflower, soybean, peanuts </a:t>
            </a:r>
            <a:endParaRPr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>
                <a:solidFill>
                  <a:schemeClr val="lt1"/>
                </a:solidFill>
              </a:rPr>
              <a:t>Can tolerate extremely low and high temperatures (therefore can be a rotation crop in winter) we are currently planting at Panda</a:t>
            </a:r>
            <a:endParaRPr>
              <a:solidFill>
                <a:schemeClr val="lt1"/>
              </a:solidFill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>
              <a:solidFill>
                <a:schemeClr val="lt1"/>
              </a:solidFill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>
              <a:solidFill>
                <a:schemeClr val="lt1"/>
              </a:solidFill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>
                <a:solidFill>
                  <a:schemeClr val="lt1"/>
                </a:solidFill>
              </a:rPr>
              <a:t>KNHC (GAIC)</a:t>
            </a:r>
            <a:endParaRPr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>
                <a:solidFill>
                  <a:schemeClr val="lt1"/>
                </a:solidFill>
              </a:rPr>
              <a:t>Members of KNHC have planted safflower since 2023</a:t>
            </a:r>
            <a:endParaRPr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>
                <a:solidFill>
                  <a:schemeClr val="lt1"/>
                </a:solidFill>
              </a:rPr>
              <a:t>Areas  include Kweneng, Jwaneng, Borolong, Kgatleng, Mahalapye, Palapye, Serowe Letlhakane, Tutume, Panda etc</a:t>
            </a:r>
            <a:endParaRPr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>
                <a:solidFill>
                  <a:schemeClr val="lt1"/>
                </a:solidFill>
              </a:rPr>
              <a:t>Presentation made to Govt and Safflower included in the then Temo Letlotlo programme for 2024/2025</a:t>
            </a:r>
            <a:endParaRPr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>
                <a:solidFill>
                  <a:schemeClr val="lt1"/>
                </a:solidFill>
              </a:rPr>
              <a:t>Members have pressed oil, produced cosmetics from the oil, packaged petals and crushed leaves and sold in the informal market. Samples at our stall</a:t>
            </a:r>
            <a:endParaRPr>
              <a:solidFill>
                <a:schemeClr val="lt1"/>
              </a:solidFill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2375" y="0"/>
            <a:ext cx="2949626" cy="19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075" y="0"/>
            <a:ext cx="1226507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2375" y="0"/>
            <a:ext cx="2949626" cy="185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415625" y="280100"/>
            <a:ext cx="7969500" cy="1464000"/>
          </a:xfrm>
          <a:prstGeom prst="roundRect">
            <a:avLst>
              <a:gd name="adj" fmla="val 16667"/>
            </a:avLst>
          </a:prstGeom>
          <a:solidFill>
            <a:srgbClr val="1B43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-322375" y="463250"/>
            <a:ext cx="9445500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BENEFITS OF SAFFLOWER AT A GLANCE </a:t>
            </a:r>
            <a:endParaRPr sz="4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16" y="0"/>
            <a:ext cx="1217958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2375" y="0"/>
            <a:ext cx="2949626" cy="200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/>
          <p:nvPr/>
        </p:nvSpPr>
        <p:spPr>
          <a:xfrm>
            <a:off x="496950" y="713825"/>
            <a:ext cx="1748400" cy="1464000"/>
          </a:xfrm>
          <a:prstGeom prst="roundRect">
            <a:avLst>
              <a:gd name="adj" fmla="val 16667"/>
            </a:avLst>
          </a:prstGeom>
          <a:solidFill>
            <a:srgbClr val="1B43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8350"/>
            <a:ext cx="120395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2039600" cy="676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2375" y="152400"/>
            <a:ext cx="2949626" cy="20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33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-374700" y="3832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4100" b="1">
                <a:solidFill>
                  <a:schemeClr val="lt1"/>
                </a:solidFill>
              </a:rPr>
              <a:t>PHASED IMPLEMENTATION </a:t>
            </a:r>
            <a:endParaRPr sz="4100" b="1">
              <a:solidFill>
                <a:schemeClr val="lt1"/>
              </a:solidFill>
            </a:endParaRPr>
          </a:p>
        </p:txBody>
      </p:sp>
      <p:sp>
        <p:nvSpPr>
          <p:cNvPr id="148" name="Google Shape;148;p23"/>
          <p:cNvSpPr/>
          <p:nvPr/>
        </p:nvSpPr>
        <p:spPr>
          <a:xfrm>
            <a:off x="838200" y="2295331"/>
            <a:ext cx="3554963" cy="7371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838199" y="3931005"/>
            <a:ext cx="3554963" cy="7371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838199" y="5566680"/>
            <a:ext cx="3554963" cy="7371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5159829" y="2001416"/>
            <a:ext cx="6652726" cy="132494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19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5159829" y="3637091"/>
            <a:ext cx="6652726" cy="132494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19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5159829" y="5272766"/>
            <a:ext cx="6652726" cy="132494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19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5346441" y="2148373"/>
            <a:ext cx="631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-GB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EDIBLE OIL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5327780" y="5427886"/>
            <a:ext cx="6316824" cy="101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5346441" y="2691881"/>
            <a:ext cx="631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-GB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SUPPLEMENTS FROM PETALS &amp; LEAVES (Basic packaging) </a:t>
            </a:r>
            <a:endParaRPr sz="180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5346441" y="3777116"/>
            <a:ext cx="631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-GB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LIVESTOCK FEED FROM SEED CAKE and STALKS  </a:t>
            </a:r>
            <a:endParaRPr sz="180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5346441" y="4369577"/>
            <a:ext cx="631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-GB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COSMETICS &amp; OTHER INDUSTRIAL PRODUCTS FROM OIL AND PETALS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5327780" y="5427886"/>
            <a:ext cx="631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-GB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NUTRACEUTICALS/PHARMACEUTICALS</a:t>
            </a:r>
            <a:endParaRPr sz="180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5327780" y="5935238"/>
            <a:ext cx="631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-GB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ORGANIC FERTILIZER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-542732" y="1953914"/>
            <a:ext cx="631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PHASE 1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-542732" y="3619005"/>
            <a:ext cx="631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PHASE 2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-542732" y="5284096"/>
            <a:ext cx="631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PHASE 3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7250" y="-88075"/>
            <a:ext cx="2949626" cy="1778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361</Words>
  <Application>Microsoft Office PowerPoint</Application>
  <PresentationFormat>Widescreen</PresentationFormat>
  <Paragraphs>43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AGRO-PROCESSING &amp; COMMODITY CLUSTERS WORKSHOP 2026</vt:lpstr>
      <vt:lpstr>PowerPoint Presentation</vt:lpstr>
      <vt:lpstr>KNFC (GAIC)</vt:lpstr>
      <vt:lpstr>WHY SAFFLOWER FOR BOTSWANA</vt:lpstr>
      <vt:lpstr>PowerPoint Presentation</vt:lpstr>
      <vt:lpstr>PowerPoint Presentation</vt:lpstr>
      <vt:lpstr>PowerPoint Presentation</vt:lpstr>
      <vt:lpstr>PowerPoint Presentation</vt:lpstr>
      <vt:lpstr>PHASED IMPLEMENTATION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AGRO-PROCESSING &amp; COMMODITY CLUSTERS WORKSHOP 2026</dc:title>
  <dc:creator>User</dc:creator>
  <cp:lastModifiedBy>User</cp:lastModifiedBy>
  <cp:revision>2</cp:revision>
  <dcterms:modified xsi:type="dcterms:W3CDTF">2026-04-16T07:31:51Z</dcterms:modified>
</cp:coreProperties>
</file>